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5" r:id="rId4"/>
    <p:sldId id="266" r:id="rId5"/>
    <p:sldId id="268" r:id="rId6"/>
    <p:sldId id="270" r:id="rId7"/>
    <p:sldId id="271" r:id="rId8"/>
    <p:sldId id="272" r:id="rId9"/>
    <p:sldId id="273" r:id="rId10"/>
    <p:sldId id="259" r:id="rId11"/>
    <p:sldId id="260" r:id="rId12"/>
    <p:sldId id="269" r:id="rId13"/>
    <p:sldId id="261" r:id="rId14"/>
    <p:sldId id="267" r:id="rId15"/>
    <p:sldId id="274" r:id="rId16"/>
  </p:sldIdLst>
  <p:sldSz cx="18288000" cy="10287000"/>
  <p:notesSz cx="6858000" cy="9144000"/>
  <p:embeddedFontLst>
    <p:embeddedFont>
      <p:font typeface="Source Han Sans KR" panose="020B0600000101010101" charset="-127"/>
      <p:regular r:id="rId18"/>
    </p:embeddedFont>
    <p:embeddedFont>
      <p:font typeface="Source Han Sans KR Bold" panose="020B0600000101010101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목종 김" initials="목김" lastIdx="1" clrIdx="0">
    <p:extLst>
      <p:ext uri="{19B8F6BF-5375-455C-9EA6-DF929625EA0E}">
        <p15:presenceInfo xmlns:p15="http://schemas.microsoft.com/office/powerpoint/2012/main" userId="f14fa69d552b9be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B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자금확보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88-44A4-90C3-AF4B012809D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실패우려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88-44A4-90C3-AF4B012809D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경험 부족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888-44A4-90C3-AF4B012809D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기타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4.21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888-44A4-90C3-AF4B01280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479033551"/>
        <c:axId val="1479035951"/>
      </c:barChart>
      <c:catAx>
        <c:axId val="147903355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79035951"/>
        <c:crosses val="autoZero"/>
        <c:auto val="1"/>
        <c:lblAlgn val="ctr"/>
        <c:lblOffset val="100"/>
        <c:noMultiLvlLbl val="0"/>
      </c:catAx>
      <c:valAx>
        <c:axId val="147903595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790335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explosion val="5"/>
            <c:spPr>
              <a:noFill/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498-4B7A-A94D-38374715A271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91D-4AD0-9400-05581405CF5C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91D-4AD0-9400-05581405CF5C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91D-4AD0-9400-05581405CF5C}"/>
              </c:ext>
            </c:extLst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6.9</c:v>
                </c:pt>
                <c:pt idx="1">
                  <c:v>3.1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98-4B7A-A94D-38374715A2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explosion val="5"/>
            <c:spPr>
              <a:noFill/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623-4A08-B2D3-ACB7C0AD5F8B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623-4A08-B2D3-ACB7C0AD5F8B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623-4A08-B2D3-ACB7C0AD5F8B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623-4A08-B2D3-ACB7C0AD5F8B}"/>
              </c:ext>
            </c:extLst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6.4</c:v>
                </c:pt>
                <c:pt idx="1">
                  <c:v>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623-4A08-B2D3-ACB7C0AD5F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explosion val="5"/>
            <c:spPr>
              <a:noFill/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A63-4437-A462-A9C4DBBC605A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A63-4437-A462-A9C4DBBC605A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A63-4437-A462-A9C4DBBC605A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A63-4437-A462-A9C4DBBC605A}"/>
              </c:ext>
            </c:extLst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9.4</c:v>
                </c:pt>
                <c:pt idx="1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A63-4437-A462-A9C4DBBC60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0.53409</cdr:x>
      <cdr:y>0.22712</cdr:y>
    </cdr:from>
    <cdr:to>
      <cdr:x>0.60227</cdr:x>
      <cdr:y>0.38229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D325BCEA-5057-4666-8876-481584C35EF5}"/>
            </a:ext>
          </a:extLst>
        </cdr:cNvPr>
        <cdr:cNvSpPr txBox="1"/>
      </cdr:nvSpPr>
      <cdr:spPr>
        <a:xfrm xmlns:a="http://schemas.openxmlformats.org/drawingml/2006/main">
          <a:off x="7162800" y="133837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altLang="ko-KR" sz="2400" dirty="0"/>
            <a:t>42%</a:t>
          </a:r>
          <a:endParaRPr lang="ko-KR" altLang="en-US" sz="2400" dirty="0"/>
        </a:p>
      </cdr:txBody>
    </cdr:sp>
  </cdr:relSizeAnchor>
  <cdr:relSizeAnchor xmlns:cdr="http://schemas.openxmlformats.org/drawingml/2006/chartDrawing">
    <cdr:from>
      <cdr:x>0.38636</cdr:x>
      <cdr:y>0.38483</cdr:y>
    </cdr:from>
    <cdr:to>
      <cdr:x>0.45455</cdr:x>
      <cdr:y>0.54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:a16="http://schemas.microsoft.com/office/drawing/2014/main" id="{743999AE-F7B9-14D8-59F1-236872D8AF2E}"/>
            </a:ext>
          </a:extLst>
        </cdr:cNvPr>
        <cdr:cNvSpPr txBox="1"/>
      </cdr:nvSpPr>
      <cdr:spPr>
        <a:xfrm xmlns:a="http://schemas.openxmlformats.org/drawingml/2006/main">
          <a:off x="5181600" y="2267736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R" sz="2400" dirty="0"/>
            <a:t>30%</a:t>
          </a:r>
          <a:endParaRPr lang="ko-KR" altLang="en-US" sz="2400" dirty="0"/>
        </a:p>
      </cdr:txBody>
    </cdr:sp>
  </cdr:relSizeAnchor>
  <cdr:relSizeAnchor xmlns:cdr="http://schemas.openxmlformats.org/drawingml/2006/chartDrawing">
    <cdr:from>
      <cdr:x>0.48892</cdr:x>
      <cdr:y>0.53172</cdr:y>
    </cdr:from>
    <cdr:to>
      <cdr:x>0.5571</cdr:x>
      <cdr:y>0.68689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:a16="http://schemas.microsoft.com/office/drawing/2014/main" id="{E2E291F2-9D1A-4421-CE16-385C2F250622}"/>
            </a:ext>
          </a:extLst>
        </cdr:cNvPr>
        <cdr:cNvSpPr txBox="1"/>
      </cdr:nvSpPr>
      <cdr:spPr>
        <a:xfrm xmlns:a="http://schemas.openxmlformats.org/drawingml/2006/main">
          <a:off x="6556985" y="3133292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R" sz="2400" dirty="0"/>
            <a:t>38%</a:t>
          </a:r>
          <a:endParaRPr lang="ko-KR" altLang="en-US" sz="2400" dirty="0"/>
        </a:p>
      </cdr:txBody>
    </cdr:sp>
  </cdr:relSizeAnchor>
  <cdr:relSizeAnchor xmlns:cdr="http://schemas.openxmlformats.org/drawingml/2006/chartDrawing">
    <cdr:from>
      <cdr:x>0.88929</cdr:x>
      <cdr:y>0.68977</cdr:y>
    </cdr:from>
    <cdr:to>
      <cdr:x>0.95747</cdr:x>
      <cdr:y>0.84494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:a16="http://schemas.microsoft.com/office/drawing/2014/main" id="{39E388A4-C166-C8BB-2730-407865C53471}"/>
            </a:ext>
          </a:extLst>
        </cdr:cNvPr>
        <cdr:cNvSpPr txBox="1"/>
      </cdr:nvSpPr>
      <cdr:spPr>
        <a:xfrm xmlns:a="http://schemas.openxmlformats.org/drawingml/2006/main">
          <a:off x="11926422" y="406466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ko-KR" sz="2400" dirty="0"/>
            <a:t>71%</a:t>
          </a:r>
          <a:endParaRPr lang="ko-KR" altLang="en-US" sz="2400" dirty="0"/>
        </a:p>
      </cdr:txBody>
    </cdr:sp>
  </cdr:relSizeAnchor>
</c:userShapes>
</file>

<file path=ppt/media/image1.png>
</file>

<file path=ppt/media/image10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0F56D5-00CE-4D49-BF52-70120D19E8B9}" type="datetimeFigureOut">
              <a:rPr lang="ko-KR" altLang="en-US" smtClean="0"/>
              <a:t>2024-08-14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0EE394-B2FE-4D6A-BAF3-85D48D907C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262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마케팅 비용의 최소비용 </a:t>
            </a:r>
            <a:r>
              <a:rPr lang="ko-KR" altLang="en-US" dirty="0" err="1"/>
              <a:t>최대효율을</a:t>
            </a:r>
            <a:r>
              <a:rPr lang="ko-KR" altLang="en-US" dirty="0"/>
              <a:t> </a:t>
            </a:r>
            <a:r>
              <a:rPr lang="ko-KR" altLang="en-US" dirty="0" err="1"/>
              <a:t>꽤하자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EE394-B2FE-4D6A-BAF3-85D48D907CE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62200" y="4502214"/>
            <a:ext cx="134112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ko-KR" altLang="en-US" sz="5400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스타트업 홍보 문제 해결을 위한 </a:t>
            </a:r>
            <a:endParaRPr lang="en-US" altLang="ko-KR" sz="5400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>
              <a:spcBef>
                <a:spcPct val="0"/>
              </a:spcBef>
            </a:pPr>
            <a:r>
              <a:rPr lang="ko-KR" altLang="en-US" sz="5400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나노 </a:t>
            </a:r>
            <a:r>
              <a:rPr lang="ko-KR" altLang="en-US" sz="5400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인플루언서</a:t>
            </a:r>
            <a:r>
              <a:rPr lang="ko-KR" altLang="en-US" sz="5400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기용 서비스</a:t>
            </a:r>
            <a:endParaRPr lang="en-US" sz="5400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66800" y="8949082"/>
            <a:ext cx="1706835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2024.08.14</a:t>
            </a:r>
          </a:p>
        </p:txBody>
      </p:sp>
      <p:sp>
        <p:nvSpPr>
          <p:cNvPr id="6" name="AutoShape 6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DD8B69E4-570A-07EC-7BDC-9D570131EAFB}"/>
              </a:ext>
            </a:extLst>
          </p:cNvPr>
          <p:cNvSpPr txBox="1"/>
          <p:nvPr/>
        </p:nvSpPr>
        <p:spPr>
          <a:xfrm>
            <a:off x="8610600" y="6286500"/>
            <a:ext cx="1706835" cy="1772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김목종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김민재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유성민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송성민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8745791C-1D92-998B-0EF9-55F0B9E2D2E3}"/>
              </a:ext>
            </a:extLst>
          </p:cNvPr>
          <p:cNvSpPr txBox="1"/>
          <p:nvPr/>
        </p:nvSpPr>
        <p:spPr>
          <a:xfrm>
            <a:off x="1062318" y="9410700"/>
            <a:ext cx="7228264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벤처스타트업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아카데미사업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해커톤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대회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1BC3E7A-67A0-1C80-686D-5E579E0CE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3321942"/>
            <a:ext cx="8093294" cy="118027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6441AB3A-1C4B-BD01-1B14-3B42C197F93A}"/>
              </a:ext>
            </a:extLst>
          </p:cNvPr>
          <p:cNvSpPr/>
          <p:nvPr/>
        </p:nvSpPr>
        <p:spPr>
          <a:xfrm>
            <a:off x="10264524" y="2095500"/>
            <a:ext cx="6324600" cy="7305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752600" y="2095500"/>
            <a:ext cx="6324600" cy="7305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17"/>
          <p:cNvGrpSpPr/>
          <p:nvPr/>
        </p:nvGrpSpPr>
        <p:grpSpPr>
          <a:xfrm>
            <a:off x="3737191" y="1712876"/>
            <a:ext cx="2247971" cy="698372"/>
            <a:chOff x="0" y="0"/>
            <a:chExt cx="592058" cy="1839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4086525" y="1827112"/>
            <a:ext cx="15493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기업</a:t>
            </a:r>
            <a:endParaRPr lang="en-US" sz="2499" dirty="0">
              <a:solidFill>
                <a:srgbClr val="FEFBEE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23832" y="765070"/>
            <a:ext cx="22003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기대효과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pSp>
        <p:nvGrpSpPr>
          <p:cNvPr id="24" name="Group 17">
            <a:extLst>
              <a:ext uri="{FF2B5EF4-FFF2-40B4-BE49-F238E27FC236}">
                <a16:creationId xmlns:a16="http://schemas.microsoft.com/office/drawing/2014/main" id="{8E9EC5ED-354D-CEC9-0AE6-B06BCC119757}"/>
              </a:ext>
            </a:extLst>
          </p:cNvPr>
          <p:cNvGrpSpPr/>
          <p:nvPr/>
        </p:nvGrpSpPr>
        <p:grpSpPr>
          <a:xfrm>
            <a:off x="12302840" y="1715527"/>
            <a:ext cx="2247971" cy="698372"/>
            <a:chOff x="0" y="0"/>
            <a:chExt cx="592058" cy="183933"/>
          </a:xfrm>
        </p:grpSpPr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96F09A58-2E4F-FC51-D280-3DCE65460DE1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26" name="TextBox 19">
              <a:extLst>
                <a:ext uri="{FF2B5EF4-FFF2-40B4-BE49-F238E27FC236}">
                  <a16:creationId xmlns:a16="http://schemas.microsoft.com/office/drawing/2014/main" id="{74B43EC7-F355-E7DA-CA9C-3EDC4BB1B768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7" name="TextBox 20">
            <a:extLst>
              <a:ext uri="{FF2B5EF4-FFF2-40B4-BE49-F238E27FC236}">
                <a16:creationId xmlns:a16="http://schemas.microsoft.com/office/drawing/2014/main" id="{13C447AD-B91B-4863-543B-E1FA9F6DA064}"/>
              </a:ext>
            </a:extLst>
          </p:cNvPr>
          <p:cNvSpPr txBox="1"/>
          <p:nvPr/>
        </p:nvSpPr>
        <p:spPr>
          <a:xfrm>
            <a:off x="12652174" y="1829763"/>
            <a:ext cx="15493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 err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인플루언서</a:t>
            </a:r>
            <a:endParaRPr lang="en-US" sz="2499" dirty="0">
              <a:solidFill>
                <a:srgbClr val="FEFBEE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C9D518BB-DC1A-5303-35AA-FD2641772315}"/>
              </a:ext>
            </a:extLst>
          </p:cNvPr>
          <p:cNvSpPr txBox="1"/>
          <p:nvPr/>
        </p:nvSpPr>
        <p:spPr>
          <a:xfrm>
            <a:off x="11582400" y="9922152"/>
            <a:ext cx="6705600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&lt;2023 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크리에이터 등록 및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캠패인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집행 단가 데이터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YOUHA&gt;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B51C83FB-E8E5-DC4E-BB95-ECD7DE1709B4}"/>
              </a:ext>
            </a:extLst>
          </p:cNvPr>
          <p:cNvSpPr/>
          <p:nvPr/>
        </p:nvSpPr>
        <p:spPr>
          <a:xfrm>
            <a:off x="3451475" y="3283736"/>
            <a:ext cx="2819400" cy="2819400"/>
          </a:xfrm>
          <a:prstGeom prst="ellipse">
            <a:avLst/>
          </a:prstGeom>
          <a:solidFill>
            <a:schemeClr val="accent3">
              <a:lumMod val="40000"/>
              <a:lumOff val="60000"/>
              <a:alpha val="5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/>
                </a:solidFill>
              </a:rPr>
              <a:t>70</a:t>
            </a:r>
            <a:r>
              <a:rPr lang="ko-KR" altLang="en-US" sz="3200" b="1" dirty="0">
                <a:solidFill>
                  <a:schemeClr val="tx1"/>
                </a:solidFill>
              </a:rPr>
              <a:t>만원</a:t>
            </a:r>
            <a:endParaRPr lang="en-US" altLang="ko-KR" sz="3200" b="1" dirty="0">
              <a:solidFill>
                <a:schemeClr val="tx1"/>
              </a:solidFill>
            </a:endParaRP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6705E27D-C24E-80DA-5D3D-306F85960449}"/>
              </a:ext>
            </a:extLst>
          </p:cNvPr>
          <p:cNvSpPr txBox="1"/>
          <p:nvPr/>
        </p:nvSpPr>
        <p:spPr>
          <a:xfrm>
            <a:off x="3299075" y="6371524"/>
            <a:ext cx="3101725" cy="14130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만 구독자를 지닌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나노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인플루언서를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매칭하여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최소한의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마케팅 비용으로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높은 판매율 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0224C4A-385F-D040-BD08-3EA5C75C35FB}"/>
              </a:ext>
            </a:extLst>
          </p:cNvPr>
          <p:cNvSpPr/>
          <p:nvPr/>
        </p:nvSpPr>
        <p:spPr>
          <a:xfrm>
            <a:off x="12053455" y="3283736"/>
            <a:ext cx="2819400" cy="2819400"/>
          </a:xfrm>
          <a:prstGeom prst="ellipse">
            <a:avLst/>
          </a:prstGeom>
          <a:solidFill>
            <a:schemeClr val="accent3">
              <a:lumMod val="40000"/>
              <a:lumOff val="60000"/>
              <a:alpha val="5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tx1"/>
                </a:solidFill>
              </a:rPr>
              <a:t>홍보</a:t>
            </a:r>
            <a:endParaRPr lang="en-US" altLang="ko-KR" sz="3200" b="1" dirty="0">
              <a:solidFill>
                <a:schemeClr val="tx1"/>
              </a:solidFill>
            </a:endParaRPr>
          </a:p>
        </p:txBody>
      </p:sp>
      <p:sp>
        <p:nvSpPr>
          <p:cNvPr id="38" name="TextBox 4">
            <a:extLst>
              <a:ext uri="{FF2B5EF4-FFF2-40B4-BE49-F238E27FC236}">
                <a16:creationId xmlns:a16="http://schemas.microsoft.com/office/drawing/2014/main" id="{CC5846A5-AFDA-79D0-43B2-FAC6A2AFDE83}"/>
              </a:ext>
            </a:extLst>
          </p:cNvPr>
          <p:cNvSpPr txBox="1"/>
          <p:nvPr/>
        </p:nvSpPr>
        <p:spPr>
          <a:xfrm>
            <a:off x="11912292" y="6368873"/>
            <a:ext cx="3101725" cy="694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홍보성 이벤트를 통한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구독자 상승과 인지도 상승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26"/>
          <p:cNvSpPr txBox="1"/>
          <p:nvPr/>
        </p:nvSpPr>
        <p:spPr>
          <a:xfrm>
            <a:off x="923832" y="765070"/>
            <a:ext cx="16669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수익 구조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C18B16C-DDDB-77A7-F529-4394868B13B0}"/>
              </a:ext>
            </a:extLst>
          </p:cNvPr>
          <p:cNvSpPr/>
          <p:nvPr/>
        </p:nvSpPr>
        <p:spPr>
          <a:xfrm>
            <a:off x="3967116" y="2555058"/>
            <a:ext cx="5176884" cy="5176884"/>
          </a:xfrm>
          <a:prstGeom prst="ellipse">
            <a:avLst/>
          </a:prstGeom>
          <a:solidFill>
            <a:schemeClr val="accent3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tx1"/>
                </a:solidFill>
              </a:rPr>
              <a:t>구독 서비스를</a:t>
            </a:r>
            <a:endParaRPr lang="en-US" altLang="ko-KR" sz="32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3200" b="1" dirty="0">
                <a:solidFill>
                  <a:schemeClr val="tx1"/>
                </a:solidFill>
              </a:rPr>
              <a:t>통한 고정적인 매출</a:t>
            </a:r>
            <a:endParaRPr lang="en-US" altLang="ko-KR" sz="3200" b="1" dirty="0">
              <a:solidFill>
                <a:schemeClr val="tx1"/>
              </a:solidFill>
            </a:endParaRP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AEE1F285-8FA7-E3F8-846D-8FEA8DE5FEFC}"/>
              </a:ext>
            </a:extLst>
          </p:cNvPr>
          <p:cNvSpPr txBox="1"/>
          <p:nvPr/>
        </p:nvSpPr>
        <p:spPr>
          <a:xfrm>
            <a:off x="9677400" y="4319585"/>
            <a:ext cx="125972" cy="496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·</a:t>
            </a:r>
          </a:p>
        </p:txBody>
      </p:sp>
      <p:sp>
        <p:nvSpPr>
          <p:cNvPr id="36" name="TextBox 4">
            <a:extLst>
              <a:ext uri="{FF2B5EF4-FFF2-40B4-BE49-F238E27FC236}">
                <a16:creationId xmlns:a16="http://schemas.microsoft.com/office/drawing/2014/main" id="{60C36344-0B60-38E2-CF03-60917606B663}"/>
              </a:ext>
            </a:extLst>
          </p:cNvPr>
          <p:cNvSpPr txBox="1"/>
          <p:nvPr/>
        </p:nvSpPr>
        <p:spPr>
          <a:xfrm>
            <a:off x="9906000" y="4076700"/>
            <a:ext cx="50292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등급에 따른 기능적 차이</a:t>
            </a:r>
            <a:endParaRPr lang="en-US" sz="2400" b="1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7" name="TextBox 4">
            <a:extLst>
              <a:ext uri="{FF2B5EF4-FFF2-40B4-BE49-F238E27FC236}">
                <a16:creationId xmlns:a16="http://schemas.microsoft.com/office/drawing/2014/main" id="{73796640-21D0-11A4-5F97-8CBBD834EB18}"/>
              </a:ext>
            </a:extLst>
          </p:cNvPr>
          <p:cNvSpPr txBox="1"/>
          <p:nvPr/>
        </p:nvSpPr>
        <p:spPr>
          <a:xfrm>
            <a:off x="10058400" y="4567858"/>
            <a:ext cx="4876800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구독제에서의 등급을 통해 추가적인 결과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1" name="TextBox 4">
            <a:extLst>
              <a:ext uri="{FF2B5EF4-FFF2-40B4-BE49-F238E27FC236}">
                <a16:creationId xmlns:a16="http://schemas.microsoft.com/office/drawing/2014/main" id="{DB819CB7-D2D9-D734-DF0D-BD5B59A07E2E}"/>
              </a:ext>
            </a:extLst>
          </p:cNvPr>
          <p:cNvSpPr txBox="1"/>
          <p:nvPr/>
        </p:nvSpPr>
        <p:spPr>
          <a:xfrm>
            <a:off x="9698182" y="5609776"/>
            <a:ext cx="125972" cy="496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·</a:t>
            </a:r>
          </a:p>
        </p:txBody>
      </p:sp>
      <p:sp>
        <p:nvSpPr>
          <p:cNvPr id="42" name="TextBox 4">
            <a:extLst>
              <a:ext uri="{FF2B5EF4-FFF2-40B4-BE49-F238E27FC236}">
                <a16:creationId xmlns:a16="http://schemas.microsoft.com/office/drawing/2014/main" id="{3185FAD8-8870-13E6-9B62-DCED926BF76A}"/>
              </a:ext>
            </a:extLst>
          </p:cNvPr>
          <p:cNvSpPr txBox="1"/>
          <p:nvPr/>
        </p:nvSpPr>
        <p:spPr>
          <a:xfrm>
            <a:off x="9926782" y="5366891"/>
            <a:ext cx="50292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정교한 매칭 결과</a:t>
            </a:r>
            <a:endParaRPr lang="en-US" sz="2400" b="1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3" name="TextBox 4">
            <a:extLst>
              <a:ext uri="{FF2B5EF4-FFF2-40B4-BE49-F238E27FC236}">
                <a16:creationId xmlns:a16="http://schemas.microsoft.com/office/drawing/2014/main" id="{25683A22-9213-8E4D-D544-C7896E6395DB}"/>
              </a:ext>
            </a:extLst>
          </p:cNvPr>
          <p:cNvSpPr txBox="1"/>
          <p:nvPr/>
        </p:nvSpPr>
        <p:spPr>
          <a:xfrm>
            <a:off x="10079182" y="5858049"/>
            <a:ext cx="4876800" cy="694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핀포인트 필터링과 같은 정확성을 높이기 위한 기능 제공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31865D7D-E0EF-4A8D-E9F9-C7120395FEE2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1FCB1382-9C2B-5397-C2D0-7BEA856DEC48}"/>
              </a:ext>
            </a:extLst>
          </p:cNvPr>
          <p:cNvSpPr txBox="1"/>
          <p:nvPr/>
        </p:nvSpPr>
        <p:spPr>
          <a:xfrm>
            <a:off x="923832" y="765070"/>
            <a:ext cx="14383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이후 계획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AA20660-F36B-E9C6-8801-D0ECE912B440}"/>
              </a:ext>
            </a:extLst>
          </p:cNvPr>
          <p:cNvSpPr/>
          <p:nvPr/>
        </p:nvSpPr>
        <p:spPr>
          <a:xfrm>
            <a:off x="5981700" y="1591734"/>
            <a:ext cx="6324600" cy="7305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Group 17">
            <a:extLst>
              <a:ext uri="{FF2B5EF4-FFF2-40B4-BE49-F238E27FC236}">
                <a16:creationId xmlns:a16="http://schemas.microsoft.com/office/drawing/2014/main" id="{EAA35027-0763-379E-A47B-32A33E6AE1B7}"/>
              </a:ext>
            </a:extLst>
          </p:cNvPr>
          <p:cNvGrpSpPr/>
          <p:nvPr/>
        </p:nvGrpSpPr>
        <p:grpSpPr>
          <a:xfrm>
            <a:off x="7966291" y="1209110"/>
            <a:ext cx="2247971" cy="698372"/>
            <a:chOff x="0" y="0"/>
            <a:chExt cx="592058" cy="183933"/>
          </a:xfrm>
        </p:grpSpPr>
        <p:sp>
          <p:nvSpPr>
            <p:cNvPr id="6" name="Freeform 18">
              <a:extLst>
                <a:ext uri="{FF2B5EF4-FFF2-40B4-BE49-F238E27FC236}">
                  <a16:creationId xmlns:a16="http://schemas.microsoft.com/office/drawing/2014/main" id="{3AC48C9B-46C0-7AE7-8D24-8352A993A970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7" name="TextBox 19">
              <a:extLst>
                <a:ext uri="{FF2B5EF4-FFF2-40B4-BE49-F238E27FC236}">
                  <a16:creationId xmlns:a16="http://schemas.microsoft.com/office/drawing/2014/main" id="{9007E0D7-1518-1C6D-FD1C-A03490381AB1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8" name="TextBox 20">
            <a:extLst>
              <a:ext uri="{FF2B5EF4-FFF2-40B4-BE49-F238E27FC236}">
                <a16:creationId xmlns:a16="http://schemas.microsoft.com/office/drawing/2014/main" id="{DAB8F806-87F1-D1B5-7C66-D0154E5B5D42}"/>
              </a:ext>
            </a:extLst>
          </p:cNvPr>
          <p:cNvSpPr txBox="1"/>
          <p:nvPr/>
        </p:nvSpPr>
        <p:spPr>
          <a:xfrm>
            <a:off x="8315625" y="1323346"/>
            <a:ext cx="15493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방향</a:t>
            </a:r>
            <a:endParaRPr lang="en-US" sz="2499" dirty="0">
              <a:solidFill>
                <a:srgbClr val="FEFBEE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8B1CF7CC-0733-7357-38C9-F254D5C4210F}"/>
              </a:ext>
            </a:extLst>
          </p:cNvPr>
          <p:cNvSpPr txBox="1"/>
          <p:nvPr/>
        </p:nvSpPr>
        <p:spPr>
          <a:xfrm>
            <a:off x="6515100" y="3967769"/>
            <a:ext cx="125972" cy="496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·</a:t>
            </a: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0372DC92-93B4-476B-D95E-36C47E6E4C0E}"/>
              </a:ext>
            </a:extLst>
          </p:cNvPr>
          <p:cNvSpPr txBox="1"/>
          <p:nvPr/>
        </p:nvSpPr>
        <p:spPr>
          <a:xfrm>
            <a:off x="6743700" y="3724884"/>
            <a:ext cx="50292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400" b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다양한 플랫폼 서비스를 통한 확장</a:t>
            </a:r>
            <a:endParaRPr lang="en-US" sz="2400" b="1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8" name="TextBox 4">
            <a:extLst>
              <a:ext uri="{FF2B5EF4-FFF2-40B4-BE49-F238E27FC236}">
                <a16:creationId xmlns:a16="http://schemas.microsoft.com/office/drawing/2014/main" id="{19DE4819-6330-12D7-CEAB-CA8981FE7914}"/>
              </a:ext>
            </a:extLst>
          </p:cNvPr>
          <p:cNvSpPr txBox="1"/>
          <p:nvPr/>
        </p:nvSpPr>
        <p:spPr>
          <a:xfrm>
            <a:off x="6896100" y="4216042"/>
            <a:ext cx="4293628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네이버 블로그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인스타그램과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같은 다양한 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SNS</a:t>
            </a:r>
            <a:r>
              <a:rPr lang="ko-KR" alt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로 사업 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확장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C0800E01-A980-1A50-FAB3-FBDA301D6D74}"/>
              </a:ext>
            </a:extLst>
          </p:cNvPr>
          <p:cNvSpPr txBox="1"/>
          <p:nvPr/>
        </p:nvSpPr>
        <p:spPr>
          <a:xfrm>
            <a:off x="6515100" y="5800493"/>
            <a:ext cx="125972" cy="496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·</a:t>
            </a:r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7E0FAF4E-03F6-1789-E0E4-FEEEAD284326}"/>
              </a:ext>
            </a:extLst>
          </p:cNvPr>
          <p:cNvSpPr txBox="1"/>
          <p:nvPr/>
        </p:nvSpPr>
        <p:spPr>
          <a:xfrm>
            <a:off x="6743700" y="5557608"/>
            <a:ext cx="50292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400" b="1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인플루언서</a:t>
            </a:r>
            <a:r>
              <a:rPr lang="ko-KR" altLang="en-US" sz="2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등록 시스템</a:t>
            </a:r>
            <a:endParaRPr lang="en-US" sz="2400" b="1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21" name="TextBox 4">
            <a:extLst>
              <a:ext uri="{FF2B5EF4-FFF2-40B4-BE49-F238E27FC236}">
                <a16:creationId xmlns:a16="http://schemas.microsoft.com/office/drawing/2014/main" id="{2730C17D-0AD0-58A1-A192-1E2969469F2B}"/>
              </a:ext>
            </a:extLst>
          </p:cNvPr>
          <p:cNvSpPr txBox="1"/>
          <p:nvPr/>
        </p:nvSpPr>
        <p:spPr>
          <a:xfrm>
            <a:off x="6896100" y="6048766"/>
            <a:ext cx="4293628" cy="694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인플루언서가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직접 자신의 프로필을 등록하여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매칭받는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서비스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3700814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923832" y="765070"/>
            <a:ext cx="104708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시연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3D92CD-AEF7-2CDC-3738-6BADDA90E3CC}"/>
              </a:ext>
            </a:extLst>
          </p:cNvPr>
          <p:cNvSpPr txBox="1"/>
          <p:nvPr/>
        </p:nvSpPr>
        <p:spPr>
          <a:xfrm>
            <a:off x="7848600" y="4229100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b="1" dirty="0"/>
              <a:t>Q&amp;A</a:t>
            </a:r>
            <a:endParaRPr lang="ko-KR" alt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4243705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923832" y="765070"/>
            <a:ext cx="104708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부록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007E57-17D3-9709-499F-90C87950AD3E}"/>
              </a:ext>
            </a:extLst>
          </p:cNvPr>
          <p:cNvSpPr txBox="1"/>
          <p:nvPr/>
        </p:nvSpPr>
        <p:spPr>
          <a:xfrm>
            <a:off x="1477228" y="2628900"/>
            <a:ext cx="1117197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/>
              <a:t>1. </a:t>
            </a:r>
            <a:r>
              <a:rPr lang="ko-KR" altLang="en-US" sz="2400" b="1" dirty="0"/>
              <a:t>제품 설명의 카테고리 분석 및 분류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400" b="1" dirty="0"/>
              <a:t>NLP (Natural Language Processing) </a:t>
            </a:r>
            <a:r>
              <a:rPr lang="ko-KR" altLang="en-US" sz="2400" b="1" dirty="0"/>
              <a:t>모델 사용</a:t>
            </a:r>
            <a:r>
              <a:rPr lang="en-US" altLang="ko-KR" sz="2400" dirty="0"/>
              <a:t>: </a:t>
            </a:r>
            <a:r>
              <a:rPr lang="ko-KR" altLang="en-US" sz="2400" dirty="0"/>
              <a:t>제품 설명을 분석하여 적절한 카테고리로 분류하기 위해 </a:t>
            </a:r>
            <a:r>
              <a:rPr lang="en-US" altLang="ko-KR" sz="2400" dirty="0"/>
              <a:t>NLP </a:t>
            </a:r>
            <a:r>
              <a:rPr lang="ko-KR" altLang="en-US" sz="2400" dirty="0"/>
              <a:t>기술이 필요합니다</a:t>
            </a:r>
            <a:r>
              <a:rPr lang="en-US" altLang="ko-KR" sz="2400" dirty="0"/>
              <a:t>. </a:t>
            </a:r>
            <a:r>
              <a:rPr lang="ko-KR" altLang="en-US" sz="2400" dirty="0"/>
              <a:t>예를 들어</a:t>
            </a:r>
            <a:r>
              <a:rPr lang="en-US" altLang="ko-KR" sz="2400" dirty="0"/>
              <a:t>, OpenAI</a:t>
            </a:r>
            <a:r>
              <a:rPr lang="ko-KR" altLang="en-US" sz="2400" dirty="0"/>
              <a:t>의 </a:t>
            </a:r>
            <a:r>
              <a:rPr lang="en-US" altLang="ko-KR" sz="2400" dirty="0"/>
              <a:t>GPT </a:t>
            </a:r>
            <a:r>
              <a:rPr lang="ko-KR" altLang="en-US" sz="2400" dirty="0"/>
              <a:t>모델이나 </a:t>
            </a:r>
            <a:r>
              <a:rPr lang="en-US" altLang="ko-KR" sz="2400" dirty="0"/>
              <a:t>Google</a:t>
            </a:r>
            <a:r>
              <a:rPr lang="ko-KR" altLang="en-US" sz="2400" dirty="0"/>
              <a:t>의 </a:t>
            </a:r>
            <a:r>
              <a:rPr lang="en-US" altLang="ko-KR" sz="2400" dirty="0"/>
              <a:t>Natural Language API</a:t>
            </a:r>
            <a:r>
              <a:rPr lang="ko-KR" altLang="en-US" sz="2400" dirty="0"/>
              <a:t>를 사용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488096-9CDA-B02D-5192-5800F0A8CF46}"/>
              </a:ext>
            </a:extLst>
          </p:cNvPr>
          <p:cNvSpPr txBox="1"/>
          <p:nvPr/>
        </p:nvSpPr>
        <p:spPr>
          <a:xfrm>
            <a:off x="1295400" y="1658693"/>
            <a:ext cx="90909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/>
              <a:t>학습을 어떠한 방식으로 진행할 것인가</a:t>
            </a:r>
            <a:r>
              <a:rPr lang="en-US" altLang="ko-KR" sz="4000" b="1" dirty="0"/>
              <a:t>?</a:t>
            </a:r>
            <a:endParaRPr lang="ko-KR" altLang="en-US" sz="4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A8F380-83E4-B8E2-01E1-6EFD872269C7}"/>
              </a:ext>
            </a:extLst>
          </p:cNvPr>
          <p:cNvSpPr txBox="1"/>
          <p:nvPr/>
        </p:nvSpPr>
        <p:spPr>
          <a:xfrm>
            <a:off x="1447372" y="5143500"/>
            <a:ext cx="1310682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/>
              <a:t>2. </a:t>
            </a:r>
            <a:r>
              <a:rPr lang="ko-KR" altLang="en-US" sz="2400" b="1" dirty="0"/>
              <a:t>데이터 수집과 정제</a:t>
            </a:r>
            <a:endParaRPr lang="en-US" altLang="ko-KR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400" b="1" dirty="0">
                <a:effectLst/>
              </a:rPr>
              <a:t>YouTube Data API</a:t>
            </a:r>
            <a:r>
              <a:rPr lang="en-US" altLang="ko-KR" sz="2400" dirty="0"/>
              <a:t>: </a:t>
            </a:r>
            <a:r>
              <a:rPr lang="ko-KR" altLang="en-US" sz="2400" dirty="0"/>
              <a:t>유튜브 채널</a:t>
            </a:r>
            <a:r>
              <a:rPr lang="en-US" altLang="ko-KR" sz="2400" dirty="0"/>
              <a:t>, </a:t>
            </a:r>
            <a:r>
              <a:rPr lang="ko-KR" altLang="en-US" sz="2400" dirty="0"/>
              <a:t>영상</a:t>
            </a:r>
            <a:r>
              <a:rPr lang="en-US" altLang="ko-KR" sz="2400" dirty="0"/>
              <a:t>, </a:t>
            </a:r>
            <a:r>
              <a:rPr lang="ko-KR" altLang="en-US" sz="2400" dirty="0"/>
              <a:t>댓글 등 다양한 데이터를 수집 </a:t>
            </a: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b="1" dirty="0"/>
              <a:t>채널 검색</a:t>
            </a:r>
            <a:r>
              <a:rPr lang="en-US" altLang="ko-KR" sz="2400" dirty="0"/>
              <a:t>: YouTube Data API</a:t>
            </a:r>
            <a:r>
              <a:rPr lang="ko-KR" altLang="en-US" sz="2400" dirty="0"/>
              <a:t>를 사용하여 특정 카테고리의 채널을 검색</a:t>
            </a: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b="1" dirty="0"/>
              <a:t>채널 활성도 분석</a:t>
            </a:r>
            <a:r>
              <a:rPr lang="en-US" altLang="ko-KR" sz="2400" dirty="0"/>
              <a:t>: </a:t>
            </a:r>
            <a:r>
              <a:rPr lang="ko-KR" altLang="en-US" sz="2400" dirty="0"/>
              <a:t>채널의 구독자 수</a:t>
            </a:r>
            <a:r>
              <a:rPr lang="en-US" altLang="ko-KR" sz="2400" dirty="0"/>
              <a:t>, </a:t>
            </a:r>
            <a:r>
              <a:rPr lang="ko-KR" altLang="en-US" sz="2400" dirty="0"/>
              <a:t>조회수</a:t>
            </a:r>
            <a:r>
              <a:rPr lang="en-US" altLang="ko-KR" sz="2400" dirty="0"/>
              <a:t>, </a:t>
            </a:r>
            <a:r>
              <a:rPr lang="ko-KR" altLang="en-US" sz="2400" dirty="0"/>
              <a:t>영상 업로드 빈도 등을 분석하여 활성도를 측정</a:t>
            </a: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b="1" dirty="0"/>
              <a:t>유료광고 포함 영상 식별</a:t>
            </a:r>
            <a:r>
              <a:rPr lang="en-US" altLang="ko-KR" sz="2400" dirty="0"/>
              <a:t>: YouTube Data API</a:t>
            </a:r>
            <a:r>
              <a:rPr lang="ko-KR" altLang="en-US" sz="2400" dirty="0"/>
              <a:t>를 사용하여 영상의 메타데이터에서 </a:t>
            </a:r>
            <a:r>
              <a:rPr lang="en-US" altLang="ko-KR" sz="2400" dirty="0"/>
              <a:t>"</a:t>
            </a:r>
            <a:r>
              <a:rPr lang="ko-KR" altLang="en-US" sz="2400" dirty="0"/>
              <a:t>유료광고 포함</a:t>
            </a:r>
            <a:r>
              <a:rPr lang="en-US" altLang="ko-KR" sz="2400" dirty="0"/>
              <a:t>" </a:t>
            </a:r>
            <a:r>
              <a:rPr lang="ko-KR" altLang="en-US" sz="2400" dirty="0"/>
              <a:t>여부를 확인</a:t>
            </a:r>
            <a:endParaRPr lang="en-US" altLang="ko-K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b="1" dirty="0"/>
              <a:t>댓글 반응 분석</a:t>
            </a:r>
            <a:r>
              <a:rPr lang="en-US" altLang="ko-KR" sz="2400" dirty="0"/>
              <a:t>: </a:t>
            </a:r>
            <a:r>
              <a:rPr lang="ko-KR" altLang="en-US" sz="2400" dirty="0"/>
              <a:t>영상의 댓글을 수집하여 댓글의 감정 분석 등을 수행할 수 있습니다</a:t>
            </a:r>
            <a:r>
              <a:rPr lang="en-US" altLang="ko-KR" sz="2400" dirty="0"/>
              <a:t>. </a:t>
            </a:r>
            <a:r>
              <a:rPr lang="ko-KR" altLang="en-US" sz="2400" dirty="0"/>
              <a:t>이를 통해 영상에 대한 시청자의 반응을 파악</a:t>
            </a:r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70311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923832" y="765070"/>
            <a:ext cx="1514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문제인식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1" name="AutoShape 2">
            <a:extLst>
              <a:ext uri="{FF2B5EF4-FFF2-40B4-BE49-F238E27FC236}">
                <a16:creationId xmlns:a16="http://schemas.microsoft.com/office/drawing/2014/main" id="{8DE1312A-0903-5E10-047D-86741882E9D8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45" name="차트 44">
            <a:extLst>
              <a:ext uri="{FF2B5EF4-FFF2-40B4-BE49-F238E27FC236}">
                <a16:creationId xmlns:a16="http://schemas.microsoft.com/office/drawing/2014/main" id="{45C49B68-FEE3-3C3B-C874-583830E616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9480885"/>
              </p:ext>
            </p:extLst>
          </p:nvPr>
        </p:nvGraphicFramePr>
        <p:xfrm>
          <a:off x="3733800" y="1714500"/>
          <a:ext cx="13411200" cy="5892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6" name="TextBox 45">
            <a:extLst>
              <a:ext uri="{FF2B5EF4-FFF2-40B4-BE49-F238E27FC236}">
                <a16:creationId xmlns:a16="http://schemas.microsoft.com/office/drawing/2014/main" id="{6F2CE6F4-AED9-2AAC-2205-F0F3E039F0A9}"/>
              </a:ext>
            </a:extLst>
          </p:cNvPr>
          <p:cNvSpPr txBox="1"/>
          <p:nvPr/>
        </p:nvSpPr>
        <p:spPr>
          <a:xfrm>
            <a:off x="2572905" y="5779168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자금 확보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58EC6AA-5330-ACE0-FB1B-DCB6EE4D3CDE}"/>
              </a:ext>
            </a:extLst>
          </p:cNvPr>
          <p:cNvSpPr txBox="1"/>
          <p:nvPr/>
        </p:nvSpPr>
        <p:spPr>
          <a:xfrm>
            <a:off x="2572905" y="4926568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실패 우려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811D2A1-8680-DE38-6DB2-043A1724C2CC}"/>
              </a:ext>
            </a:extLst>
          </p:cNvPr>
          <p:cNvSpPr txBox="1"/>
          <p:nvPr/>
        </p:nvSpPr>
        <p:spPr>
          <a:xfrm>
            <a:off x="2572905" y="3982236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경험 부족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CE1D6C7-EBCC-FCD4-1CD8-E6E8589DB626}"/>
              </a:ext>
            </a:extLst>
          </p:cNvPr>
          <p:cNvSpPr txBox="1"/>
          <p:nvPr/>
        </p:nvSpPr>
        <p:spPr>
          <a:xfrm>
            <a:off x="3082958" y="314073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기타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05A9F104-6F03-8C48-D25C-4F373B35ABB2}"/>
              </a:ext>
            </a:extLst>
          </p:cNvPr>
          <p:cNvSpPr txBox="1"/>
          <p:nvPr/>
        </p:nvSpPr>
        <p:spPr>
          <a:xfrm>
            <a:off x="14519564" y="6591300"/>
            <a:ext cx="2072987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중소벤처기업부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1" name="TextBox 1">
            <a:extLst>
              <a:ext uri="{FF2B5EF4-FFF2-40B4-BE49-F238E27FC236}">
                <a16:creationId xmlns:a16="http://schemas.microsoft.com/office/drawing/2014/main" id="{3A4CC885-6829-59B6-90D2-92F54422E678}"/>
              </a:ext>
            </a:extLst>
          </p:cNvPr>
          <p:cNvSpPr txBox="1"/>
          <p:nvPr/>
        </p:nvSpPr>
        <p:spPr>
          <a:xfrm>
            <a:off x="6781800" y="1866900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창업 실패 요인</a:t>
            </a:r>
            <a:r>
              <a:rPr lang="en-US" altLang="ko-KR" sz="3600" b="1" dirty="0"/>
              <a:t> (</a:t>
            </a:r>
            <a:r>
              <a:rPr lang="ko-KR" altLang="en-US" sz="3600" b="1" dirty="0"/>
              <a:t>복수응답</a:t>
            </a:r>
            <a:r>
              <a:rPr lang="en-US" altLang="ko-KR" sz="3600" b="1" dirty="0"/>
              <a:t>)</a:t>
            </a:r>
            <a:endParaRPr lang="ko-KR" altLang="en-US" sz="3600" b="1" dirty="0"/>
          </a:p>
        </p:txBody>
      </p:sp>
      <p:sp>
        <p:nvSpPr>
          <p:cNvPr id="52" name="TextBox 1">
            <a:extLst>
              <a:ext uri="{FF2B5EF4-FFF2-40B4-BE49-F238E27FC236}">
                <a16:creationId xmlns:a16="http://schemas.microsoft.com/office/drawing/2014/main" id="{BB5BF5B2-4C3F-840B-60CE-B48294C05FAE}"/>
              </a:ext>
            </a:extLst>
          </p:cNvPr>
          <p:cNvSpPr txBox="1"/>
          <p:nvPr/>
        </p:nvSpPr>
        <p:spPr>
          <a:xfrm>
            <a:off x="3699485" y="8211790"/>
            <a:ext cx="14097000" cy="2033155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dirty="0" err="1"/>
              <a:t>스타트업에</a:t>
            </a:r>
            <a:r>
              <a:rPr lang="ko-KR" altLang="en-US" sz="3600" dirty="0"/>
              <a:t> 가장 큰 문제는 </a:t>
            </a:r>
            <a:r>
              <a:rPr lang="ko-KR" altLang="en-US" sz="3600" b="1" dirty="0"/>
              <a:t>자금 확보</a:t>
            </a:r>
            <a:r>
              <a:rPr lang="ko-KR" altLang="en-US" sz="3600" dirty="0"/>
              <a:t>라고 생각하였습니다</a:t>
            </a:r>
            <a:r>
              <a:rPr lang="en-US" altLang="ko-KR" sz="3600" dirty="0"/>
              <a:t>.</a:t>
            </a:r>
            <a:endParaRPr lang="ko-KR" altLang="en-US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923832" y="765070"/>
            <a:ext cx="1514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문제인식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aphicFrame>
        <p:nvGraphicFramePr>
          <p:cNvPr id="27" name="차트 26">
            <a:extLst>
              <a:ext uri="{FF2B5EF4-FFF2-40B4-BE49-F238E27FC236}">
                <a16:creationId xmlns:a16="http://schemas.microsoft.com/office/drawing/2014/main" id="{F3EBEFFE-979D-04EB-3371-2750552E17A4}"/>
              </a:ext>
            </a:extLst>
          </p:cNvPr>
          <p:cNvGraphicFramePr/>
          <p:nvPr/>
        </p:nvGraphicFramePr>
        <p:xfrm>
          <a:off x="609600" y="2324100"/>
          <a:ext cx="6438900" cy="429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9" name="차트 28">
            <a:extLst>
              <a:ext uri="{FF2B5EF4-FFF2-40B4-BE49-F238E27FC236}">
                <a16:creationId xmlns:a16="http://schemas.microsoft.com/office/drawing/2014/main" id="{2D88ECD1-774D-E101-3216-9C4DECB1C3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4310028"/>
              </p:ext>
            </p:extLst>
          </p:nvPr>
        </p:nvGraphicFramePr>
        <p:xfrm>
          <a:off x="11814449" y="2324100"/>
          <a:ext cx="6438900" cy="429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0" name="차트 29">
            <a:extLst>
              <a:ext uri="{FF2B5EF4-FFF2-40B4-BE49-F238E27FC236}">
                <a16:creationId xmlns:a16="http://schemas.microsoft.com/office/drawing/2014/main" id="{E93D56EF-5821-5C8A-CCEF-B977FEBDF1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3444797"/>
              </p:ext>
            </p:extLst>
          </p:nvPr>
        </p:nvGraphicFramePr>
        <p:xfrm>
          <a:off x="6154881" y="2324100"/>
          <a:ext cx="6438900" cy="429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1" name="TextBox 1">
            <a:extLst>
              <a:ext uri="{FF2B5EF4-FFF2-40B4-BE49-F238E27FC236}">
                <a16:creationId xmlns:a16="http://schemas.microsoft.com/office/drawing/2014/main" id="{A685C18E-2236-F740-557E-0A19842F5EAD}"/>
              </a:ext>
            </a:extLst>
          </p:cNvPr>
          <p:cNvSpPr txBox="1"/>
          <p:nvPr/>
        </p:nvSpPr>
        <p:spPr>
          <a:xfrm>
            <a:off x="3371850" y="6616700"/>
            <a:ext cx="9144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/>
              <a:t>69%</a:t>
            </a:r>
            <a:endParaRPr lang="ko-KR" altLang="en-US" sz="3600" b="1" dirty="0"/>
          </a:p>
        </p:txBody>
      </p:sp>
      <p:sp>
        <p:nvSpPr>
          <p:cNvPr id="32" name="TextBox 1">
            <a:extLst>
              <a:ext uri="{FF2B5EF4-FFF2-40B4-BE49-F238E27FC236}">
                <a16:creationId xmlns:a16="http://schemas.microsoft.com/office/drawing/2014/main" id="{1500695A-061C-C540-6203-F46557C130E0}"/>
              </a:ext>
            </a:extLst>
          </p:cNvPr>
          <p:cNvSpPr txBox="1"/>
          <p:nvPr/>
        </p:nvSpPr>
        <p:spPr>
          <a:xfrm>
            <a:off x="14758540" y="6616700"/>
            <a:ext cx="9144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/>
              <a:t>64%</a:t>
            </a:r>
            <a:endParaRPr lang="ko-KR" altLang="en-US" sz="3600" b="1" dirty="0"/>
          </a:p>
        </p:txBody>
      </p:sp>
      <p:sp>
        <p:nvSpPr>
          <p:cNvPr id="33" name="TextBox 1">
            <a:extLst>
              <a:ext uri="{FF2B5EF4-FFF2-40B4-BE49-F238E27FC236}">
                <a16:creationId xmlns:a16="http://schemas.microsoft.com/office/drawing/2014/main" id="{46F94C21-F259-0C7C-F48C-DE3012783FD1}"/>
              </a:ext>
            </a:extLst>
          </p:cNvPr>
          <p:cNvSpPr txBox="1"/>
          <p:nvPr/>
        </p:nvSpPr>
        <p:spPr>
          <a:xfrm>
            <a:off x="9078190" y="6616690"/>
            <a:ext cx="914388" cy="91441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/>
              <a:t>94%</a:t>
            </a:r>
            <a:endParaRPr lang="ko-KR" altLang="en-US" sz="3600" b="1" dirty="0"/>
          </a:p>
        </p:txBody>
      </p:sp>
      <p:sp>
        <p:nvSpPr>
          <p:cNvPr id="35" name="TextBox 1">
            <a:extLst>
              <a:ext uri="{FF2B5EF4-FFF2-40B4-BE49-F238E27FC236}">
                <a16:creationId xmlns:a16="http://schemas.microsoft.com/office/drawing/2014/main" id="{1B901160-FBC5-34DB-2CA6-035E75D31498}"/>
              </a:ext>
            </a:extLst>
          </p:cNvPr>
          <p:cNvSpPr txBox="1"/>
          <p:nvPr/>
        </p:nvSpPr>
        <p:spPr>
          <a:xfrm>
            <a:off x="2590800" y="1790700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마케팅 예산</a:t>
            </a:r>
          </a:p>
        </p:txBody>
      </p:sp>
      <p:sp>
        <p:nvSpPr>
          <p:cNvPr id="36" name="TextBox 1">
            <a:extLst>
              <a:ext uri="{FF2B5EF4-FFF2-40B4-BE49-F238E27FC236}">
                <a16:creationId xmlns:a16="http://schemas.microsoft.com/office/drawing/2014/main" id="{F27EBCA1-9880-E86B-307F-81619BCD036B}"/>
              </a:ext>
            </a:extLst>
          </p:cNvPr>
          <p:cNvSpPr txBox="1"/>
          <p:nvPr/>
        </p:nvSpPr>
        <p:spPr>
          <a:xfrm>
            <a:off x="14252848" y="1790700"/>
            <a:ext cx="1596752" cy="533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구매율</a:t>
            </a:r>
          </a:p>
        </p:txBody>
      </p:sp>
      <p:sp>
        <p:nvSpPr>
          <p:cNvPr id="38" name="TextBox 4">
            <a:extLst>
              <a:ext uri="{FF2B5EF4-FFF2-40B4-BE49-F238E27FC236}">
                <a16:creationId xmlns:a16="http://schemas.microsoft.com/office/drawing/2014/main" id="{11170A4E-8224-6AD7-9376-B9E3A3A85AD0}"/>
              </a:ext>
            </a:extLst>
          </p:cNvPr>
          <p:cNvSpPr txBox="1"/>
          <p:nvPr/>
        </p:nvSpPr>
        <p:spPr>
          <a:xfrm>
            <a:off x="10500013" y="7356210"/>
            <a:ext cx="6127173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아스파이어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년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인플루언서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마케팅 트렌드 보고서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9" name="TextBox 1">
            <a:extLst>
              <a:ext uri="{FF2B5EF4-FFF2-40B4-BE49-F238E27FC236}">
                <a16:creationId xmlns:a16="http://schemas.microsoft.com/office/drawing/2014/main" id="{82EA8824-06E2-FA83-3185-3787B788E9E7}"/>
              </a:ext>
            </a:extLst>
          </p:cNvPr>
          <p:cNvSpPr txBox="1"/>
          <p:nvPr/>
        </p:nvSpPr>
        <p:spPr>
          <a:xfrm>
            <a:off x="8305800" y="1790700"/>
            <a:ext cx="1981200" cy="533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투자 계획</a:t>
            </a:r>
          </a:p>
        </p:txBody>
      </p:sp>
      <p:sp>
        <p:nvSpPr>
          <p:cNvPr id="41" name="AutoShape 2">
            <a:extLst>
              <a:ext uri="{FF2B5EF4-FFF2-40B4-BE49-F238E27FC236}">
                <a16:creationId xmlns:a16="http://schemas.microsoft.com/office/drawing/2014/main" id="{8DE1312A-0903-5E10-047D-86741882E9D8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28195E-30F7-A975-CF1A-BDB04B066A04}"/>
              </a:ext>
            </a:extLst>
          </p:cNvPr>
          <p:cNvSpPr txBox="1"/>
          <p:nvPr/>
        </p:nvSpPr>
        <p:spPr>
          <a:xfrm>
            <a:off x="2743201" y="8253845"/>
            <a:ext cx="13258800" cy="1233055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dirty="0"/>
              <a:t>점점 늘어나는 마케팅 비용을 효과적으로 사용하기 위해</a:t>
            </a:r>
            <a:endParaRPr lang="en-US" altLang="ko-KR" sz="3600" dirty="0"/>
          </a:p>
          <a:p>
            <a:r>
              <a:rPr lang="ko-KR" altLang="en-US" sz="3600" dirty="0"/>
              <a:t>여러 브랜드들은 이미 </a:t>
            </a:r>
            <a:r>
              <a:rPr lang="ko-KR" altLang="en-US" sz="3600" b="1" dirty="0" err="1"/>
              <a:t>인플루언서</a:t>
            </a:r>
            <a:r>
              <a:rPr lang="ko-KR" altLang="en-US" sz="3600" b="1" dirty="0"/>
              <a:t> 마케팅</a:t>
            </a:r>
            <a:r>
              <a:rPr lang="ko-KR" altLang="en-US" sz="3600" dirty="0"/>
              <a:t>을 이용하고 있었습니다</a:t>
            </a:r>
            <a:r>
              <a:rPr lang="en-US" altLang="ko-KR" sz="3600" dirty="0"/>
              <a:t>.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43097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차트 - 다운로드 무료 아이콘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4800" y="3543300"/>
            <a:ext cx="5410200" cy="541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524000" y="3543300"/>
            <a:ext cx="12039600" cy="2057400"/>
          </a:xfrm>
          <a:prstGeom prst="roundRect">
            <a:avLst/>
          </a:prstGeom>
          <a:solidFill>
            <a:srgbClr val="FEFBEE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4DC191-16AA-B3F4-3E9A-DAA7C0173761}"/>
              </a:ext>
            </a:extLst>
          </p:cNvPr>
          <p:cNvSpPr txBox="1"/>
          <p:nvPr/>
        </p:nvSpPr>
        <p:spPr>
          <a:xfrm>
            <a:off x="2113467" y="3910280"/>
            <a:ext cx="10860665" cy="1323439"/>
          </a:xfrm>
          <a:prstGeom prst="rect">
            <a:avLst/>
          </a:prstGeom>
        </p:spPr>
        <p:txBody>
          <a:bodyPr wrap="none" rtlCol="0" anchor="ctr" anchorCtr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4000" dirty="0"/>
              <a:t>늘어나는 </a:t>
            </a:r>
            <a:r>
              <a:rPr lang="ko-KR" altLang="en-US" sz="4000" b="1" dirty="0"/>
              <a:t>마케팅 비용</a:t>
            </a:r>
            <a:endParaRPr lang="en-US" altLang="ko-KR" sz="4000" dirty="0"/>
          </a:p>
          <a:p>
            <a:r>
              <a:rPr lang="ko-KR" altLang="en-US" sz="4000" dirty="0"/>
              <a:t>정해진 예산에서 최대 효율을</a:t>
            </a:r>
            <a:r>
              <a:rPr lang="en-US" altLang="ko-KR" sz="4000" dirty="0"/>
              <a:t> </a:t>
            </a:r>
            <a:r>
              <a:rPr lang="ko-KR" altLang="en-US" sz="4000" dirty="0"/>
              <a:t>기대할 수 없을까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09669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EB1D15B9-900C-D1C5-1DDE-65B183862F0D}"/>
              </a:ext>
            </a:extLst>
          </p:cNvPr>
          <p:cNvSpPr/>
          <p:nvPr/>
        </p:nvSpPr>
        <p:spPr>
          <a:xfrm>
            <a:off x="5905500" y="3352800"/>
            <a:ext cx="2819400" cy="2819400"/>
          </a:xfrm>
          <a:prstGeom prst="ellipse">
            <a:avLst/>
          </a:prstGeom>
          <a:noFill/>
          <a:ln>
            <a:solidFill>
              <a:schemeClr val="accent1">
                <a:shade val="15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C2BD2A0-210B-5ABD-FA5A-CB905E2D1B0B}"/>
              </a:ext>
            </a:extLst>
          </p:cNvPr>
          <p:cNvSpPr/>
          <p:nvPr/>
        </p:nvSpPr>
        <p:spPr>
          <a:xfrm>
            <a:off x="9525000" y="3359727"/>
            <a:ext cx="2819400" cy="2819400"/>
          </a:xfrm>
          <a:prstGeom prst="ellipse">
            <a:avLst/>
          </a:prstGeom>
          <a:noFill/>
          <a:ln>
            <a:solidFill>
              <a:schemeClr val="accent1">
                <a:shade val="15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DC148E8-CE19-DE8C-50A4-8DB566F337A0}"/>
              </a:ext>
            </a:extLst>
          </p:cNvPr>
          <p:cNvSpPr/>
          <p:nvPr/>
        </p:nvSpPr>
        <p:spPr>
          <a:xfrm>
            <a:off x="13144500" y="3349336"/>
            <a:ext cx="2819400" cy="2819400"/>
          </a:xfrm>
          <a:prstGeom prst="ellipse">
            <a:avLst/>
          </a:prstGeom>
          <a:noFill/>
          <a:ln>
            <a:solidFill>
              <a:schemeClr val="accent1">
                <a:shade val="15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D840DB3-8EB1-0F8B-9ACD-9F7FF7A8D8B6}"/>
              </a:ext>
            </a:extLst>
          </p:cNvPr>
          <p:cNvSpPr/>
          <p:nvPr/>
        </p:nvSpPr>
        <p:spPr>
          <a:xfrm>
            <a:off x="2286000" y="3349336"/>
            <a:ext cx="2819400" cy="2819400"/>
          </a:xfrm>
          <a:prstGeom prst="ellipse">
            <a:avLst/>
          </a:prstGeom>
          <a:solidFill>
            <a:srgbClr val="FEFBEE">
              <a:alpha val="50000"/>
            </a:srgbClr>
          </a:solidFill>
          <a:ln>
            <a:solidFill>
              <a:schemeClr val="accent1">
                <a:shade val="15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1">
            <a:extLst>
              <a:ext uri="{FF2B5EF4-FFF2-40B4-BE49-F238E27FC236}">
                <a16:creationId xmlns:a16="http://schemas.microsoft.com/office/drawing/2014/main" id="{C365437E-32A9-7128-896F-81F9E2996C77}"/>
              </a:ext>
            </a:extLst>
          </p:cNvPr>
          <p:cNvSpPr txBox="1"/>
          <p:nvPr/>
        </p:nvSpPr>
        <p:spPr>
          <a:xfrm>
            <a:off x="2327564" y="6683646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키워드 입력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569B2376-74CF-08A1-5C16-5E2A44DB558B}"/>
              </a:ext>
            </a:extLst>
          </p:cNvPr>
          <p:cNvSpPr txBox="1"/>
          <p:nvPr/>
        </p:nvSpPr>
        <p:spPr>
          <a:xfrm>
            <a:off x="2476500" y="6324573"/>
            <a:ext cx="24384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스타트업이</a:t>
            </a: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원하는</a:t>
            </a:r>
            <a:endParaRPr lang="en-US" sz="24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8202A12F-919B-5C6E-097D-EC09683089F0}"/>
              </a:ext>
            </a:extLst>
          </p:cNvPr>
          <p:cNvSpPr txBox="1"/>
          <p:nvPr/>
        </p:nvSpPr>
        <p:spPr>
          <a:xfrm>
            <a:off x="5829300" y="2683173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카테고리 분류</a:t>
            </a: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FFEAC3A2-74D9-C946-8F8A-D191D91C21CD}"/>
              </a:ext>
            </a:extLst>
          </p:cNvPr>
          <p:cNvSpPr txBox="1"/>
          <p:nvPr/>
        </p:nvSpPr>
        <p:spPr>
          <a:xfrm>
            <a:off x="5981700" y="2324100"/>
            <a:ext cx="28194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</a:t>
            </a: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통한 키워드 분석</a:t>
            </a:r>
            <a:endParaRPr lang="en-US" sz="24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4" name="TextBox 1">
            <a:extLst>
              <a:ext uri="{FF2B5EF4-FFF2-40B4-BE49-F238E27FC236}">
                <a16:creationId xmlns:a16="http://schemas.microsoft.com/office/drawing/2014/main" id="{D1169455-FBE7-9D16-42F3-C71E89580F05}"/>
              </a:ext>
            </a:extLst>
          </p:cNvPr>
          <p:cNvSpPr txBox="1"/>
          <p:nvPr/>
        </p:nvSpPr>
        <p:spPr>
          <a:xfrm>
            <a:off x="9372600" y="6683646"/>
            <a:ext cx="3505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dirty="0" err="1"/>
              <a:t>인플루언서</a:t>
            </a:r>
            <a:r>
              <a:rPr lang="ko-KR" altLang="en-US" sz="3200" b="1" dirty="0"/>
              <a:t> 선정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FD4E33B7-F772-69B7-6336-2C330D8035AC}"/>
              </a:ext>
            </a:extLst>
          </p:cNvPr>
          <p:cNvSpPr txBox="1"/>
          <p:nvPr/>
        </p:nvSpPr>
        <p:spPr>
          <a:xfrm>
            <a:off x="10096500" y="6324573"/>
            <a:ext cx="1905001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키워드 기반의</a:t>
            </a:r>
            <a:endParaRPr lang="en-US" sz="24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C1954C5E-C305-8695-78CA-C075037A1D26}"/>
              </a:ext>
            </a:extLst>
          </p:cNvPr>
          <p:cNvSpPr txBox="1"/>
          <p:nvPr/>
        </p:nvSpPr>
        <p:spPr>
          <a:xfrm>
            <a:off x="13449300" y="2683173"/>
            <a:ext cx="2247900" cy="676554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매칭 완료</a:t>
            </a: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A44D1D74-F250-E1A4-7F3B-E2EFE3E92343}"/>
              </a:ext>
            </a:extLst>
          </p:cNvPr>
          <p:cNvSpPr txBox="1"/>
          <p:nvPr/>
        </p:nvSpPr>
        <p:spPr>
          <a:xfrm>
            <a:off x="13335000" y="2324100"/>
            <a:ext cx="24384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</a:t>
            </a: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통한 </a:t>
            </a:r>
            <a:r>
              <a:rPr lang="en-US" altLang="ko-KR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</a:t>
            </a: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차 검수</a:t>
            </a:r>
            <a:endParaRPr lang="en-US" sz="24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20" name="그래픽 19" descr="펼쳐진 책">
            <a:extLst>
              <a:ext uri="{FF2B5EF4-FFF2-40B4-BE49-F238E27FC236}">
                <a16:creationId xmlns:a16="http://schemas.microsoft.com/office/drawing/2014/main" id="{70A4D6A9-17F8-89A5-E080-489B9F805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24200" y="4149436"/>
            <a:ext cx="1143000" cy="1143000"/>
          </a:xfrm>
          <a:prstGeom prst="rect">
            <a:avLst/>
          </a:prstGeom>
        </p:spPr>
      </p:pic>
      <p:pic>
        <p:nvPicPr>
          <p:cNvPr id="22" name="그래픽 21" descr="검사 목록 RTL">
            <a:extLst>
              <a:ext uri="{FF2B5EF4-FFF2-40B4-BE49-F238E27FC236}">
                <a16:creationId xmlns:a16="http://schemas.microsoft.com/office/drawing/2014/main" id="{BCDCAA7D-952D-5C49-322F-0C887A65C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81800" y="4149436"/>
            <a:ext cx="1104900" cy="1104900"/>
          </a:xfrm>
          <a:prstGeom prst="rect">
            <a:avLst/>
          </a:prstGeom>
        </p:spPr>
      </p:pic>
      <p:pic>
        <p:nvPicPr>
          <p:cNvPr id="24" name="그래픽 23" descr="목표 대상 그룹">
            <a:extLst>
              <a:ext uri="{FF2B5EF4-FFF2-40B4-BE49-F238E27FC236}">
                <a16:creationId xmlns:a16="http://schemas.microsoft.com/office/drawing/2014/main" id="{812A8EE9-8DD4-AECE-F92D-CC5B5DD090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63200" y="4149436"/>
            <a:ext cx="1143000" cy="1143000"/>
          </a:xfrm>
          <a:prstGeom prst="rect">
            <a:avLst/>
          </a:prstGeom>
        </p:spPr>
      </p:pic>
      <p:pic>
        <p:nvPicPr>
          <p:cNvPr id="26" name="그래픽 25" descr="악수">
            <a:extLst>
              <a:ext uri="{FF2B5EF4-FFF2-40B4-BE49-F238E27FC236}">
                <a16:creationId xmlns:a16="http://schemas.microsoft.com/office/drawing/2014/main" id="{5DF6E9FD-0E75-A5F3-58FA-D733139A69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001750" y="4187536"/>
            <a:ext cx="1143000" cy="1143000"/>
          </a:xfrm>
          <a:prstGeom prst="rect">
            <a:avLst/>
          </a:prstGeom>
        </p:spPr>
      </p:pic>
      <p:sp>
        <p:nvSpPr>
          <p:cNvPr id="27" name="TextBox 7">
            <a:extLst>
              <a:ext uri="{FF2B5EF4-FFF2-40B4-BE49-F238E27FC236}">
                <a16:creationId xmlns:a16="http://schemas.microsoft.com/office/drawing/2014/main" id="{298BD472-EC36-6DEB-D448-B272020DE489}"/>
              </a:ext>
            </a:extLst>
          </p:cNvPr>
          <p:cNvSpPr txBox="1"/>
          <p:nvPr/>
        </p:nvSpPr>
        <p:spPr>
          <a:xfrm>
            <a:off x="923832" y="765070"/>
            <a:ext cx="1514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 소개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3102AFF7-A93B-433A-F1FF-F9294A8531E7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F331153D-7AC1-678A-9710-58F219C0B2CF}"/>
              </a:ext>
            </a:extLst>
          </p:cNvPr>
          <p:cNvSpPr/>
          <p:nvPr/>
        </p:nvSpPr>
        <p:spPr>
          <a:xfrm>
            <a:off x="5257800" y="4686300"/>
            <a:ext cx="457200" cy="228600"/>
          </a:xfrm>
          <a:prstGeom prst="rightArrow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D972D4FF-31A1-B00A-E371-4549AEC17B79}"/>
              </a:ext>
            </a:extLst>
          </p:cNvPr>
          <p:cNvSpPr/>
          <p:nvPr/>
        </p:nvSpPr>
        <p:spPr>
          <a:xfrm>
            <a:off x="8915400" y="4686300"/>
            <a:ext cx="457200" cy="228600"/>
          </a:xfrm>
          <a:prstGeom prst="rightArrow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38563E98-E8BB-4C62-E07C-16E16856CD66}"/>
              </a:ext>
            </a:extLst>
          </p:cNvPr>
          <p:cNvSpPr/>
          <p:nvPr/>
        </p:nvSpPr>
        <p:spPr>
          <a:xfrm>
            <a:off x="12534900" y="4686300"/>
            <a:ext cx="457200" cy="228600"/>
          </a:xfrm>
          <a:prstGeom prst="rightArrow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429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래픽 19" descr="펼쳐진 책">
            <a:extLst>
              <a:ext uri="{FF2B5EF4-FFF2-40B4-BE49-F238E27FC236}">
                <a16:creationId xmlns:a16="http://schemas.microsoft.com/office/drawing/2014/main" id="{70A4D6A9-17F8-89A5-E080-489B9F805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99264" y="403467"/>
            <a:ext cx="1143000" cy="114300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860320" y="765070"/>
            <a:ext cx="3330680" cy="581996"/>
            <a:chOff x="860320" y="765070"/>
            <a:chExt cx="1578080" cy="581996"/>
          </a:xfrm>
        </p:grpSpPr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298BD472-EC36-6DEB-D448-B272020DE489}"/>
                </a:ext>
              </a:extLst>
            </p:cNvPr>
            <p:cNvSpPr txBox="1"/>
            <p:nvPr/>
          </p:nvSpPr>
          <p:spPr>
            <a:xfrm>
              <a:off x="923832" y="765070"/>
              <a:ext cx="1514568" cy="419795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ko-KR" altLang="en-US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기능 소개 </a:t>
              </a:r>
              <a:r>
                <a:rPr lang="en-US" altLang="ko-KR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– </a:t>
              </a:r>
              <a:r>
                <a:rPr lang="ko-KR" altLang="en-US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키워드 입력</a:t>
              </a:r>
              <a:endParaRPr 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  <p:sp>
          <p:nvSpPr>
            <p:cNvPr id="28" name="AutoShape 2">
              <a:extLst>
                <a:ext uri="{FF2B5EF4-FFF2-40B4-BE49-F238E27FC236}">
                  <a16:creationId xmlns:a16="http://schemas.microsoft.com/office/drawing/2014/main" id="{3102AFF7-A93B-433A-F1FF-F9294A8531E7}"/>
                </a:ext>
              </a:extLst>
            </p:cNvPr>
            <p:cNvSpPr/>
            <p:nvPr/>
          </p:nvSpPr>
          <p:spPr>
            <a:xfrm>
              <a:off x="860320" y="1347066"/>
              <a:ext cx="1233818" cy="0"/>
            </a:xfrm>
            <a:prstGeom prst="line">
              <a:avLst/>
            </a:prstGeom>
            <a:ln w="38100" cap="flat">
              <a:solidFill>
                <a:srgbClr val="090807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5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219200" y="2978086"/>
            <a:ext cx="15392400" cy="1971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Freeform 18"/>
          <p:cNvSpPr/>
          <p:nvPr/>
        </p:nvSpPr>
        <p:spPr>
          <a:xfrm>
            <a:off x="1943029" y="2628900"/>
            <a:ext cx="2247971" cy="698372"/>
          </a:xfrm>
          <a:custGeom>
            <a:avLst/>
            <a:gdLst/>
            <a:ahLst/>
            <a:cxnLst/>
            <a:rect l="l" t="t" r="r" b="b"/>
            <a:pathLst>
              <a:path w="592058" h="183933">
                <a:moveTo>
                  <a:pt x="91967" y="0"/>
                </a:moveTo>
                <a:lnTo>
                  <a:pt x="500091" y="0"/>
                </a:lnTo>
                <a:cubicBezTo>
                  <a:pt x="524483" y="0"/>
                  <a:pt x="547875" y="9689"/>
                  <a:pt x="565122" y="26936"/>
                </a:cubicBezTo>
                <a:cubicBezTo>
                  <a:pt x="582369" y="44184"/>
                  <a:pt x="592058" y="67576"/>
                  <a:pt x="592058" y="91967"/>
                </a:cubicBezTo>
                <a:lnTo>
                  <a:pt x="592058" y="91967"/>
                </a:lnTo>
                <a:cubicBezTo>
                  <a:pt x="592058" y="116358"/>
                  <a:pt x="582369" y="139750"/>
                  <a:pt x="565122" y="156997"/>
                </a:cubicBezTo>
                <a:cubicBezTo>
                  <a:pt x="547875" y="174244"/>
                  <a:pt x="524483" y="183933"/>
                  <a:pt x="500091" y="183933"/>
                </a:cubicBezTo>
                <a:lnTo>
                  <a:pt x="91967" y="183933"/>
                </a:lnTo>
                <a:cubicBezTo>
                  <a:pt x="67576" y="183933"/>
                  <a:pt x="44184" y="174244"/>
                  <a:pt x="26936" y="156997"/>
                </a:cubicBezTo>
                <a:cubicBezTo>
                  <a:pt x="9689" y="139750"/>
                  <a:pt x="0" y="116358"/>
                  <a:pt x="0" y="91967"/>
                </a:cubicBezTo>
                <a:lnTo>
                  <a:pt x="0" y="91967"/>
                </a:lnTo>
                <a:cubicBezTo>
                  <a:pt x="0" y="67576"/>
                  <a:pt x="9689" y="44184"/>
                  <a:pt x="26936" y="26936"/>
                </a:cubicBezTo>
                <a:cubicBezTo>
                  <a:pt x="44184" y="9689"/>
                  <a:pt x="67576" y="0"/>
                  <a:pt x="91967" y="0"/>
                </a:cubicBezTo>
                <a:close/>
              </a:path>
            </a:pathLst>
          </a:custGeom>
          <a:solidFill>
            <a:srgbClr val="090807"/>
          </a:solidFill>
        </p:spPr>
        <p:txBody>
          <a:bodyPr anchor="ctr" anchorCtr="1">
            <a:noAutofit/>
          </a:bodyPr>
          <a:lstStyle/>
          <a:p>
            <a:r>
              <a:rPr lang="ko-KR" altLang="en-US" sz="2800" dirty="0" err="1">
                <a:solidFill>
                  <a:schemeClr val="bg1"/>
                </a:solidFill>
              </a:rPr>
              <a:t>스타트업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47800" y="3491792"/>
            <a:ext cx="14935200" cy="1200329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altLang="ko-KR" sz="3600" dirty="0"/>
              <a:t>1. </a:t>
            </a:r>
            <a:r>
              <a:rPr lang="ko-KR" altLang="en-US" sz="3600" dirty="0"/>
              <a:t>홍보할 제품</a:t>
            </a:r>
            <a:r>
              <a:rPr lang="en-US" altLang="ko-KR" sz="3600" dirty="0"/>
              <a:t>, </a:t>
            </a:r>
            <a:r>
              <a:rPr lang="ko-KR" altLang="en-US" sz="3600" dirty="0"/>
              <a:t>상품</a:t>
            </a:r>
            <a:r>
              <a:rPr lang="en-US" altLang="ko-KR" sz="3600" dirty="0"/>
              <a:t>, </a:t>
            </a:r>
            <a:r>
              <a:rPr lang="ko-KR" altLang="en-US" sz="3600" dirty="0"/>
              <a:t>서비스의 상세설명</a:t>
            </a:r>
            <a:endParaRPr lang="en-US" altLang="ko-KR" sz="3600" dirty="0"/>
          </a:p>
          <a:p>
            <a:r>
              <a:rPr lang="en-US" altLang="ko-KR" sz="3600" dirty="0"/>
              <a:t>2. </a:t>
            </a:r>
            <a:r>
              <a:rPr lang="ko-KR" altLang="en-US" sz="3600" dirty="0" err="1"/>
              <a:t>크리에이터</a:t>
            </a:r>
            <a:r>
              <a:rPr lang="ko-KR" altLang="en-US" sz="3600" dirty="0"/>
              <a:t> 특성 설정 </a:t>
            </a:r>
            <a:r>
              <a:rPr lang="en-US" altLang="ko-KR" sz="3600" dirty="0"/>
              <a:t>: </a:t>
            </a:r>
            <a:r>
              <a:rPr lang="ko-KR" altLang="en-US" sz="3600" dirty="0" err="1"/>
              <a:t>파급력</a:t>
            </a:r>
            <a:r>
              <a:rPr lang="en-US" altLang="ko-KR" sz="3600" dirty="0"/>
              <a:t>(</a:t>
            </a:r>
            <a:r>
              <a:rPr lang="ko-KR" altLang="en-US" sz="3600" dirty="0" err="1"/>
              <a:t>팔로워</a:t>
            </a:r>
            <a:r>
              <a:rPr lang="ko-KR" altLang="en-US" sz="3600" dirty="0"/>
              <a:t> 수</a:t>
            </a:r>
            <a:r>
              <a:rPr lang="en-US" altLang="ko-KR" sz="3600" dirty="0"/>
              <a:t>), V-log, B</a:t>
            </a:r>
            <a:r>
              <a:rPr lang="ko-KR" altLang="en-US" sz="3600" dirty="0"/>
              <a:t>급</a:t>
            </a:r>
            <a:r>
              <a:rPr lang="en-US" altLang="ko-KR" sz="3600" dirty="0"/>
              <a:t>, </a:t>
            </a:r>
            <a:r>
              <a:rPr lang="ko-KR" altLang="en-US" sz="3600" dirty="0" err="1"/>
              <a:t>리뷰어</a:t>
            </a:r>
            <a:r>
              <a:rPr lang="en-US" altLang="ko-KR" sz="3600" dirty="0"/>
              <a:t> </a:t>
            </a:r>
            <a:r>
              <a:rPr lang="ko-KR" altLang="en-US" sz="3600" dirty="0"/>
              <a:t>등</a:t>
            </a:r>
          </a:p>
        </p:txBody>
      </p:sp>
      <p:sp>
        <p:nvSpPr>
          <p:cNvPr id="38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219200" y="6864286"/>
            <a:ext cx="15392400" cy="1971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Freeform 18"/>
          <p:cNvSpPr/>
          <p:nvPr/>
        </p:nvSpPr>
        <p:spPr>
          <a:xfrm>
            <a:off x="1943029" y="6515100"/>
            <a:ext cx="2247971" cy="698372"/>
          </a:xfrm>
          <a:custGeom>
            <a:avLst/>
            <a:gdLst/>
            <a:ahLst/>
            <a:cxnLst/>
            <a:rect l="l" t="t" r="r" b="b"/>
            <a:pathLst>
              <a:path w="592058" h="183933">
                <a:moveTo>
                  <a:pt x="91967" y="0"/>
                </a:moveTo>
                <a:lnTo>
                  <a:pt x="500091" y="0"/>
                </a:lnTo>
                <a:cubicBezTo>
                  <a:pt x="524483" y="0"/>
                  <a:pt x="547875" y="9689"/>
                  <a:pt x="565122" y="26936"/>
                </a:cubicBezTo>
                <a:cubicBezTo>
                  <a:pt x="582369" y="44184"/>
                  <a:pt x="592058" y="67576"/>
                  <a:pt x="592058" y="91967"/>
                </a:cubicBezTo>
                <a:lnTo>
                  <a:pt x="592058" y="91967"/>
                </a:lnTo>
                <a:cubicBezTo>
                  <a:pt x="592058" y="116358"/>
                  <a:pt x="582369" y="139750"/>
                  <a:pt x="565122" y="156997"/>
                </a:cubicBezTo>
                <a:cubicBezTo>
                  <a:pt x="547875" y="174244"/>
                  <a:pt x="524483" y="183933"/>
                  <a:pt x="500091" y="183933"/>
                </a:cubicBezTo>
                <a:lnTo>
                  <a:pt x="91967" y="183933"/>
                </a:lnTo>
                <a:cubicBezTo>
                  <a:pt x="67576" y="183933"/>
                  <a:pt x="44184" y="174244"/>
                  <a:pt x="26936" y="156997"/>
                </a:cubicBezTo>
                <a:cubicBezTo>
                  <a:pt x="9689" y="139750"/>
                  <a:pt x="0" y="116358"/>
                  <a:pt x="0" y="91967"/>
                </a:cubicBezTo>
                <a:lnTo>
                  <a:pt x="0" y="91967"/>
                </a:lnTo>
                <a:cubicBezTo>
                  <a:pt x="0" y="67576"/>
                  <a:pt x="9689" y="44184"/>
                  <a:pt x="26936" y="26936"/>
                </a:cubicBezTo>
                <a:cubicBezTo>
                  <a:pt x="44184" y="9689"/>
                  <a:pt x="67576" y="0"/>
                  <a:pt x="91967" y="0"/>
                </a:cubicBezTo>
                <a:close/>
              </a:path>
            </a:pathLst>
          </a:custGeom>
          <a:solidFill>
            <a:srgbClr val="090807"/>
          </a:solidFill>
        </p:spPr>
        <p:txBody>
          <a:bodyPr anchor="ctr" anchorCtr="1">
            <a:no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예시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447800" y="7377992"/>
            <a:ext cx="15011400" cy="1200329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3600" dirty="0" err="1"/>
              <a:t>요아정</a:t>
            </a:r>
            <a:r>
              <a:rPr lang="ko-KR" altLang="en-US" sz="3600" dirty="0"/>
              <a:t> </a:t>
            </a:r>
            <a:r>
              <a:rPr lang="en-US" altLang="ko-KR" sz="3600" dirty="0"/>
              <a:t>– </a:t>
            </a:r>
            <a:r>
              <a:rPr lang="ko-KR" altLang="en-US" sz="3600" dirty="0" err="1"/>
              <a:t>요거트와</a:t>
            </a:r>
            <a:r>
              <a:rPr lang="ko-KR" altLang="en-US" sz="3600" dirty="0"/>
              <a:t> 아이스크림 조합의 퓨전 디저트</a:t>
            </a:r>
            <a:r>
              <a:rPr lang="en-US" altLang="ko-KR" sz="3600" dirty="0"/>
              <a:t>, </a:t>
            </a:r>
            <a:r>
              <a:rPr lang="ko-KR" altLang="en-US" sz="3600" dirty="0"/>
              <a:t>다양한 </a:t>
            </a:r>
            <a:r>
              <a:rPr lang="ko-KR" altLang="en-US" sz="3600" dirty="0" err="1"/>
              <a:t>토핑이</a:t>
            </a:r>
            <a:r>
              <a:rPr lang="ko-KR" altLang="en-US" sz="3600" dirty="0"/>
              <a:t> 강점</a:t>
            </a:r>
            <a:endParaRPr lang="en-US" altLang="ko-KR" sz="3600" dirty="0"/>
          </a:p>
          <a:p>
            <a:pPr marL="742950" indent="-742950">
              <a:buAutoNum type="arabicPeriod"/>
            </a:pPr>
            <a:r>
              <a:rPr lang="en-US" altLang="ko-KR" sz="3600" dirty="0"/>
              <a:t>10</a:t>
            </a:r>
            <a:r>
              <a:rPr lang="ko-KR" altLang="en-US" sz="3600" dirty="0"/>
              <a:t>만 </a:t>
            </a:r>
            <a:r>
              <a:rPr lang="ko-KR" altLang="en-US" sz="3600" dirty="0" err="1"/>
              <a:t>팔로워</a:t>
            </a:r>
            <a:r>
              <a:rPr lang="ko-KR" altLang="en-US" sz="3600" dirty="0"/>
              <a:t> 이하</a:t>
            </a:r>
            <a:r>
              <a:rPr lang="en-US" altLang="ko-KR" sz="3600" dirty="0"/>
              <a:t>, V-log, </a:t>
            </a:r>
            <a:r>
              <a:rPr lang="ko-KR" altLang="en-US" sz="3600" dirty="0" err="1"/>
              <a:t>먹방</a:t>
            </a:r>
            <a:r>
              <a:rPr lang="en-US" altLang="ko-KR" sz="3600" dirty="0"/>
              <a:t>, </a:t>
            </a:r>
            <a:r>
              <a:rPr lang="ko-KR" altLang="en-US" sz="3600" dirty="0"/>
              <a:t>일상</a:t>
            </a:r>
            <a:r>
              <a:rPr lang="en-US" altLang="ko-KR" sz="3600" dirty="0"/>
              <a:t> 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9110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860320" y="526127"/>
            <a:ext cx="3559280" cy="897682"/>
            <a:chOff x="860320" y="526127"/>
            <a:chExt cx="1578080" cy="897682"/>
          </a:xfrm>
        </p:grpSpPr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298BD472-EC36-6DEB-D448-B272020DE489}"/>
                </a:ext>
              </a:extLst>
            </p:cNvPr>
            <p:cNvSpPr txBox="1"/>
            <p:nvPr/>
          </p:nvSpPr>
          <p:spPr>
            <a:xfrm>
              <a:off x="923832" y="526127"/>
              <a:ext cx="1514568" cy="897682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ko-KR" altLang="en-US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기능 소개 </a:t>
              </a:r>
              <a:r>
                <a:rPr lang="en-US" altLang="ko-KR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– </a:t>
              </a:r>
              <a:r>
                <a:rPr lang="ko-KR" altLang="en-US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카테고리 분류</a:t>
              </a:r>
              <a:endParaRPr 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  <p:sp>
          <p:nvSpPr>
            <p:cNvPr id="28" name="AutoShape 2">
              <a:extLst>
                <a:ext uri="{FF2B5EF4-FFF2-40B4-BE49-F238E27FC236}">
                  <a16:creationId xmlns:a16="http://schemas.microsoft.com/office/drawing/2014/main" id="{3102AFF7-A93B-433A-F1FF-F9294A8531E7}"/>
                </a:ext>
              </a:extLst>
            </p:cNvPr>
            <p:cNvSpPr/>
            <p:nvPr/>
          </p:nvSpPr>
          <p:spPr>
            <a:xfrm>
              <a:off x="860320" y="1347066"/>
              <a:ext cx="1233818" cy="0"/>
            </a:xfrm>
            <a:prstGeom prst="line">
              <a:avLst/>
            </a:prstGeom>
            <a:ln w="38100" cap="flat">
              <a:solidFill>
                <a:srgbClr val="090807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5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219200" y="2978086"/>
            <a:ext cx="15392400" cy="1971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Freeform 18"/>
          <p:cNvSpPr/>
          <p:nvPr/>
        </p:nvSpPr>
        <p:spPr>
          <a:xfrm>
            <a:off x="1943029" y="2628900"/>
            <a:ext cx="2247971" cy="698372"/>
          </a:xfrm>
          <a:custGeom>
            <a:avLst/>
            <a:gdLst/>
            <a:ahLst/>
            <a:cxnLst/>
            <a:rect l="l" t="t" r="r" b="b"/>
            <a:pathLst>
              <a:path w="592058" h="183933">
                <a:moveTo>
                  <a:pt x="91967" y="0"/>
                </a:moveTo>
                <a:lnTo>
                  <a:pt x="500091" y="0"/>
                </a:lnTo>
                <a:cubicBezTo>
                  <a:pt x="524483" y="0"/>
                  <a:pt x="547875" y="9689"/>
                  <a:pt x="565122" y="26936"/>
                </a:cubicBezTo>
                <a:cubicBezTo>
                  <a:pt x="582369" y="44184"/>
                  <a:pt x="592058" y="67576"/>
                  <a:pt x="592058" y="91967"/>
                </a:cubicBezTo>
                <a:lnTo>
                  <a:pt x="592058" y="91967"/>
                </a:lnTo>
                <a:cubicBezTo>
                  <a:pt x="592058" y="116358"/>
                  <a:pt x="582369" y="139750"/>
                  <a:pt x="565122" y="156997"/>
                </a:cubicBezTo>
                <a:cubicBezTo>
                  <a:pt x="547875" y="174244"/>
                  <a:pt x="524483" y="183933"/>
                  <a:pt x="500091" y="183933"/>
                </a:cubicBezTo>
                <a:lnTo>
                  <a:pt x="91967" y="183933"/>
                </a:lnTo>
                <a:cubicBezTo>
                  <a:pt x="67576" y="183933"/>
                  <a:pt x="44184" y="174244"/>
                  <a:pt x="26936" y="156997"/>
                </a:cubicBezTo>
                <a:cubicBezTo>
                  <a:pt x="9689" y="139750"/>
                  <a:pt x="0" y="116358"/>
                  <a:pt x="0" y="91967"/>
                </a:cubicBezTo>
                <a:lnTo>
                  <a:pt x="0" y="91967"/>
                </a:lnTo>
                <a:cubicBezTo>
                  <a:pt x="0" y="67576"/>
                  <a:pt x="9689" y="44184"/>
                  <a:pt x="26936" y="26936"/>
                </a:cubicBezTo>
                <a:cubicBezTo>
                  <a:pt x="44184" y="9689"/>
                  <a:pt x="67576" y="0"/>
                  <a:pt x="91967" y="0"/>
                </a:cubicBezTo>
                <a:close/>
              </a:path>
            </a:pathLst>
          </a:custGeom>
          <a:solidFill>
            <a:srgbClr val="090807"/>
          </a:solidFill>
        </p:spPr>
        <p:txBody>
          <a:bodyPr anchor="ctr" anchorCtr="1">
            <a:no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AI - Gemini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47800" y="3491792"/>
            <a:ext cx="14935200" cy="1200329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altLang="ko-KR" sz="3600" dirty="0"/>
              <a:t>1. </a:t>
            </a:r>
            <a:r>
              <a:rPr lang="ko-KR" altLang="en-US" sz="3600" dirty="0"/>
              <a:t>상세설명을 바탕으로 </a:t>
            </a:r>
            <a:r>
              <a:rPr lang="en-US" altLang="ko-KR" sz="3600" dirty="0"/>
              <a:t>1</a:t>
            </a:r>
            <a:r>
              <a:rPr lang="ko-KR" altLang="en-US" sz="3600" dirty="0"/>
              <a:t>차 카테고리 분류</a:t>
            </a:r>
            <a:r>
              <a:rPr lang="en-US" altLang="ko-KR" sz="3600" dirty="0"/>
              <a:t> (</a:t>
            </a:r>
            <a:r>
              <a:rPr lang="ko-KR" altLang="en-US" sz="3600" dirty="0"/>
              <a:t>플랫폼 별 특성 고려</a:t>
            </a:r>
            <a:r>
              <a:rPr lang="en-US" altLang="ko-KR" sz="3600" dirty="0"/>
              <a:t>)</a:t>
            </a:r>
          </a:p>
          <a:p>
            <a:r>
              <a:rPr lang="en-US" altLang="ko-KR" sz="3600" dirty="0"/>
              <a:t>2. </a:t>
            </a:r>
            <a:r>
              <a:rPr lang="ko-KR" altLang="en-US" sz="3600" dirty="0"/>
              <a:t>분류한 카테고리를 바탕으로 검색에 도움이 될 부가 조건 추가</a:t>
            </a:r>
          </a:p>
        </p:txBody>
      </p:sp>
      <p:sp>
        <p:nvSpPr>
          <p:cNvPr id="38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219200" y="6864286"/>
            <a:ext cx="15392400" cy="1971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Freeform 18"/>
          <p:cNvSpPr/>
          <p:nvPr/>
        </p:nvSpPr>
        <p:spPr>
          <a:xfrm>
            <a:off x="1943029" y="6515100"/>
            <a:ext cx="2247971" cy="698372"/>
          </a:xfrm>
          <a:custGeom>
            <a:avLst/>
            <a:gdLst/>
            <a:ahLst/>
            <a:cxnLst/>
            <a:rect l="l" t="t" r="r" b="b"/>
            <a:pathLst>
              <a:path w="592058" h="183933">
                <a:moveTo>
                  <a:pt x="91967" y="0"/>
                </a:moveTo>
                <a:lnTo>
                  <a:pt x="500091" y="0"/>
                </a:lnTo>
                <a:cubicBezTo>
                  <a:pt x="524483" y="0"/>
                  <a:pt x="547875" y="9689"/>
                  <a:pt x="565122" y="26936"/>
                </a:cubicBezTo>
                <a:cubicBezTo>
                  <a:pt x="582369" y="44184"/>
                  <a:pt x="592058" y="67576"/>
                  <a:pt x="592058" y="91967"/>
                </a:cubicBezTo>
                <a:lnTo>
                  <a:pt x="592058" y="91967"/>
                </a:lnTo>
                <a:cubicBezTo>
                  <a:pt x="592058" y="116358"/>
                  <a:pt x="582369" y="139750"/>
                  <a:pt x="565122" y="156997"/>
                </a:cubicBezTo>
                <a:cubicBezTo>
                  <a:pt x="547875" y="174244"/>
                  <a:pt x="524483" y="183933"/>
                  <a:pt x="500091" y="183933"/>
                </a:cubicBezTo>
                <a:lnTo>
                  <a:pt x="91967" y="183933"/>
                </a:lnTo>
                <a:cubicBezTo>
                  <a:pt x="67576" y="183933"/>
                  <a:pt x="44184" y="174244"/>
                  <a:pt x="26936" y="156997"/>
                </a:cubicBezTo>
                <a:cubicBezTo>
                  <a:pt x="9689" y="139750"/>
                  <a:pt x="0" y="116358"/>
                  <a:pt x="0" y="91967"/>
                </a:cubicBezTo>
                <a:lnTo>
                  <a:pt x="0" y="91967"/>
                </a:lnTo>
                <a:cubicBezTo>
                  <a:pt x="0" y="67576"/>
                  <a:pt x="9689" y="44184"/>
                  <a:pt x="26936" y="26936"/>
                </a:cubicBezTo>
                <a:cubicBezTo>
                  <a:pt x="44184" y="9689"/>
                  <a:pt x="67576" y="0"/>
                  <a:pt x="91967" y="0"/>
                </a:cubicBezTo>
                <a:close/>
              </a:path>
            </a:pathLst>
          </a:custGeom>
          <a:solidFill>
            <a:srgbClr val="090807"/>
          </a:solidFill>
        </p:spPr>
        <p:txBody>
          <a:bodyPr anchor="ctr" anchorCtr="1">
            <a:no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예시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447800" y="7377992"/>
            <a:ext cx="14935200" cy="1200329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3600" dirty="0" err="1"/>
              <a:t>요아정</a:t>
            </a:r>
            <a:r>
              <a:rPr lang="ko-KR" altLang="en-US" sz="3600" dirty="0"/>
              <a:t> </a:t>
            </a:r>
            <a:r>
              <a:rPr lang="en-US" altLang="ko-KR" sz="3600" dirty="0"/>
              <a:t>-&gt; Food, People &amp; Blogs, Entertainment</a:t>
            </a:r>
          </a:p>
          <a:p>
            <a:pPr marL="742950" indent="-742950">
              <a:buAutoNum type="arabicPeriod"/>
            </a:pPr>
            <a:r>
              <a:rPr lang="en-US" altLang="ko-KR" sz="3600" dirty="0"/>
              <a:t>10</a:t>
            </a:r>
            <a:r>
              <a:rPr lang="ko-KR" altLang="en-US" sz="3600" dirty="0"/>
              <a:t>만 </a:t>
            </a:r>
            <a:r>
              <a:rPr lang="ko-KR" altLang="en-US" sz="3600" dirty="0" err="1"/>
              <a:t>팔로워</a:t>
            </a:r>
            <a:r>
              <a:rPr lang="ko-KR" altLang="en-US" sz="3600" dirty="0"/>
              <a:t> 이하</a:t>
            </a:r>
            <a:r>
              <a:rPr lang="en-US" altLang="ko-KR" sz="3600" dirty="0"/>
              <a:t>, V-log, </a:t>
            </a:r>
            <a:r>
              <a:rPr lang="ko-KR" altLang="en-US" sz="3600" dirty="0" err="1"/>
              <a:t>먹방</a:t>
            </a:r>
            <a:r>
              <a:rPr lang="en-US" altLang="ko-KR" sz="3600" dirty="0"/>
              <a:t>, </a:t>
            </a:r>
            <a:r>
              <a:rPr lang="ko-KR" altLang="en-US" sz="3600" dirty="0"/>
              <a:t>일상</a:t>
            </a:r>
            <a:r>
              <a:rPr lang="en-US" altLang="ko-KR" sz="3600" dirty="0"/>
              <a:t> -&gt; API</a:t>
            </a:r>
            <a:r>
              <a:rPr lang="ko-KR" altLang="en-US" sz="3600" dirty="0"/>
              <a:t>의 조건 </a:t>
            </a:r>
            <a:r>
              <a:rPr lang="ko-KR" altLang="en-US" sz="3600" dirty="0" err="1"/>
              <a:t>파라미터</a:t>
            </a:r>
            <a:endParaRPr lang="ko-KR" altLang="en-US" sz="3600" dirty="0"/>
          </a:p>
        </p:txBody>
      </p:sp>
      <p:pic>
        <p:nvPicPr>
          <p:cNvPr id="12" name="그래픽 21" descr="검사 목록 RTL">
            <a:extLst>
              <a:ext uri="{FF2B5EF4-FFF2-40B4-BE49-F238E27FC236}">
                <a16:creationId xmlns:a16="http://schemas.microsoft.com/office/drawing/2014/main" id="{BCDCAA7D-952D-5C49-322F-0C887A65C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19600" y="424126"/>
            <a:ext cx="11049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02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860320" y="750547"/>
            <a:ext cx="3559280" cy="596519"/>
            <a:chOff x="860320" y="750547"/>
            <a:chExt cx="1578080" cy="596519"/>
          </a:xfrm>
        </p:grpSpPr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298BD472-EC36-6DEB-D448-B272020DE489}"/>
                </a:ext>
              </a:extLst>
            </p:cNvPr>
            <p:cNvSpPr txBox="1"/>
            <p:nvPr/>
          </p:nvSpPr>
          <p:spPr>
            <a:xfrm>
              <a:off x="923832" y="750547"/>
              <a:ext cx="1514568" cy="448841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ko-KR" altLang="en-US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기능 소개 </a:t>
              </a:r>
              <a:r>
                <a:rPr lang="en-US" altLang="ko-KR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– </a:t>
              </a:r>
              <a:r>
                <a:rPr lang="ko-KR" altLang="en-US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선정</a:t>
              </a:r>
              <a:endParaRPr 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  <p:sp>
          <p:nvSpPr>
            <p:cNvPr id="28" name="AutoShape 2">
              <a:extLst>
                <a:ext uri="{FF2B5EF4-FFF2-40B4-BE49-F238E27FC236}">
                  <a16:creationId xmlns:a16="http://schemas.microsoft.com/office/drawing/2014/main" id="{3102AFF7-A93B-433A-F1FF-F9294A8531E7}"/>
                </a:ext>
              </a:extLst>
            </p:cNvPr>
            <p:cNvSpPr/>
            <p:nvPr/>
          </p:nvSpPr>
          <p:spPr>
            <a:xfrm>
              <a:off x="860320" y="1347066"/>
              <a:ext cx="1233818" cy="0"/>
            </a:xfrm>
            <a:prstGeom prst="line">
              <a:avLst/>
            </a:prstGeom>
            <a:ln w="38100" cap="flat">
              <a:solidFill>
                <a:srgbClr val="090807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5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219200" y="2978086"/>
            <a:ext cx="15392400" cy="1971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Freeform 18"/>
          <p:cNvSpPr/>
          <p:nvPr/>
        </p:nvSpPr>
        <p:spPr>
          <a:xfrm>
            <a:off x="1943029" y="2628900"/>
            <a:ext cx="2247971" cy="698372"/>
          </a:xfrm>
          <a:custGeom>
            <a:avLst/>
            <a:gdLst/>
            <a:ahLst/>
            <a:cxnLst/>
            <a:rect l="l" t="t" r="r" b="b"/>
            <a:pathLst>
              <a:path w="592058" h="183933">
                <a:moveTo>
                  <a:pt x="91967" y="0"/>
                </a:moveTo>
                <a:lnTo>
                  <a:pt x="500091" y="0"/>
                </a:lnTo>
                <a:cubicBezTo>
                  <a:pt x="524483" y="0"/>
                  <a:pt x="547875" y="9689"/>
                  <a:pt x="565122" y="26936"/>
                </a:cubicBezTo>
                <a:cubicBezTo>
                  <a:pt x="582369" y="44184"/>
                  <a:pt x="592058" y="67576"/>
                  <a:pt x="592058" y="91967"/>
                </a:cubicBezTo>
                <a:lnTo>
                  <a:pt x="592058" y="91967"/>
                </a:lnTo>
                <a:cubicBezTo>
                  <a:pt x="592058" y="116358"/>
                  <a:pt x="582369" y="139750"/>
                  <a:pt x="565122" y="156997"/>
                </a:cubicBezTo>
                <a:cubicBezTo>
                  <a:pt x="547875" y="174244"/>
                  <a:pt x="524483" y="183933"/>
                  <a:pt x="500091" y="183933"/>
                </a:cubicBezTo>
                <a:lnTo>
                  <a:pt x="91967" y="183933"/>
                </a:lnTo>
                <a:cubicBezTo>
                  <a:pt x="67576" y="183933"/>
                  <a:pt x="44184" y="174244"/>
                  <a:pt x="26936" y="156997"/>
                </a:cubicBezTo>
                <a:cubicBezTo>
                  <a:pt x="9689" y="139750"/>
                  <a:pt x="0" y="116358"/>
                  <a:pt x="0" y="91967"/>
                </a:cubicBezTo>
                <a:lnTo>
                  <a:pt x="0" y="91967"/>
                </a:lnTo>
                <a:cubicBezTo>
                  <a:pt x="0" y="67576"/>
                  <a:pt x="9689" y="44184"/>
                  <a:pt x="26936" y="26936"/>
                </a:cubicBezTo>
                <a:cubicBezTo>
                  <a:pt x="44184" y="9689"/>
                  <a:pt x="67576" y="0"/>
                  <a:pt x="91967" y="0"/>
                </a:cubicBezTo>
                <a:close/>
              </a:path>
            </a:pathLst>
          </a:custGeom>
          <a:solidFill>
            <a:srgbClr val="090807"/>
          </a:solidFill>
        </p:spPr>
        <p:txBody>
          <a:bodyPr anchor="ctr" anchorCtr="1">
            <a:no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API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47800" y="3695700"/>
            <a:ext cx="14935200" cy="646331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altLang="ko-KR" sz="3600" dirty="0"/>
              <a:t>1. </a:t>
            </a:r>
            <a:r>
              <a:rPr lang="ko-KR" altLang="en-US" sz="3600" dirty="0"/>
              <a:t>카테고리</a:t>
            </a:r>
            <a:r>
              <a:rPr lang="en-US" altLang="ko-KR" sz="3600" dirty="0"/>
              <a:t>, </a:t>
            </a:r>
            <a:r>
              <a:rPr lang="ko-KR" altLang="en-US" sz="3600" dirty="0"/>
              <a:t>부가 조건에 부합하는 </a:t>
            </a:r>
            <a:r>
              <a:rPr lang="ko-KR" altLang="en-US" sz="3600" dirty="0" err="1"/>
              <a:t>크리에이터</a:t>
            </a:r>
            <a:r>
              <a:rPr lang="ko-KR" altLang="en-US" sz="3600" dirty="0"/>
              <a:t> 선정</a:t>
            </a:r>
          </a:p>
        </p:txBody>
      </p:sp>
      <p:sp>
        <p:nvSpPr>
          <p:cNvPr id="38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219200" y="6864286"/>
            <a:ext cx="15392400" cy="1971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Freeform 18"/>
          <p:cNvSpPr/>
          <p:nvPr/>
        </p:nvSpPr>
        <p:spPr>
          <a:xfrm>
            <a:off x="1943029" y="6515100"/>
            <a:ext cx="2247971" cy="698372"/>
          </a:xfrm>
          <a:custGeom>
            <a:avLst/>
            <a:gdLst/>
            <a:ahLst/>
            <a:cxnLst/>
            <a:rect l="l" t="t" r="r" b="b"/>
            <a:pathLst>
              <a:path w="592058" h="183933">
                <a:moveTo>
                  <a:pt x="91967" y="0"/>
                </a:moveTo>
                <a:lnTo>
                  <a:pt x="500091" y="0"/>
                </a:lnTo>
                <a:cubicBezTo>
                  <a:pt x="524483" y="0"/>
                  <a:pt x="547875" y="9689"/>
                  <a:pt x="565122" y="26936"/>
                </a:cubicBezTo>
                <a:cubicBezTo>
                  <a:pt x="582369" y="44184"/>
                  <a:pt x="592058" y="67576"/>
                  <a:pt x="592058" y="91967"/>
                </a:cubicBezTo>
                <a:lnTo>
                  <a:pt x="592058" y="91967"/>
                </a:lnTo>
                <a:cubicBezTo>
                  <a:pt x="592058" y="116358"/>
                  <a:pt x="582369" y="139750"/>
                  <a:pt x="565122" y="156997"/>
                </a:cubicBezTo>
                <a:cubicBezTo>
                  <a:pt x="547875" y="174244"/>
                  <a:pt x="524483" y="183933"/>
                  <a:pt x="500091" y="183933"/>
                </a:cubicBezTo>
                <a:lnTo>
                  <a:pt x="91967" y="183933"/>
                </a:lnTo>
                <a:cubicBezTo>
                  <a:pt x="67576" y="183933"/>
                  <a:pt x="44184" y="174244"/>
                  <a:pt x="26936" y="156997"/>
                </a:cubicBezTo>
                <a:cubicBezTo>
                  <a:pt x="9689" y="139750"/>
                  <a:pt x="0" y="116358"/>
                  <a:pt x="0" y="91967"/>
                </a:cubicBezTo>
                <a:lnTo>
                  <a:pt x="0" y="91967"/>
                </a:lnTo>
                <a:cubicBezTo>
                  <a:pt x="0" y="67576"/>
                  <a:pt x="9689" y="44184"/>
                  <a:pt x="26936" y="26936"/>
                </a:cubicBezTo>
                <a:cubicBezTo>
                  <a:pt x="44184" y="9689"/>
                  <a:pt x="67576" y="0"/>
                  <a:pt x="91967" y="0"/>
                </a:cubicBezTo>
                <a:close/>
              </a:path>
            </a:pathLst>
          </a:custGeom>
          <a:solidFill>
            <a:srgbClr val="090807"/>
          </a:solidFill>
        </p:spPr>
        <p:txBody>
          <a:bodyPr anchor="ctr" anchorCtr="1">
            <a:no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예시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447800" y="7377992"/>
            <a:ext cx="14935200" cy="646331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3600" dirty="0" err="1"/>
              <a:t>크리에이터</a:t>
            </a:r>
            <a:r>
              <a:rPr lang="ko-KR" altLang="en-US" sz="3600" dirty="0"/>
              <a:t> </a:t>
            </a:r>
            <a:r>
              <a:rPr lang="en-US" altLang="ko-KR" sz="3600" dirty="0"/>
              <a:t>A, B, C, D …..</a:t>
            </a:r>
            <a:endParaRPr lang="ko-KR" altLang="en-US" sz="3600" dirty="0"/>
          </a:p>
        </p:txBody>
      </p:sp>
      <p:pic>
        <p:nvPicPr>
          <p:cNvPr id="13" name="그래픽 23" descr="목표 대상 그룹">
            <a:extLst>
              <a:ext uri="{FF2B5EF4-FFF2-40B4-BE49-F238E27FC236}">
                <a16:creationId xmlns:a16="http://schemas.microsoft.com/office/drawing/2014/main" id="{812A8EE9-8DD4-AECE-F92D-CC5B5DD09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8100" y="403467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425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860320" y="750547"/>
            <a:ext cx="3559280" cy="596519"/>
            <a:chOff x="860320" y="750547"/>
            <a:chExt cx="1578080" cy="596519"/>
          </a:xfrm>
        </p:grpSpPr>
        <p:sp>
          <p:nvSpPr>
            <p:cNvPr id="27" name="TextBox 7">
              <a:extLst>
                <a:ext uri="{FF2B5EF4-FFF2-40B4-BE49-F238E27FC236}">
                  <a16:creationId xmlns:a16="http://schemas.microsoft.com/office/drawing/2014/main" id="{298BD472-EC36-6DEB-D448-B272020DE489}"/>
                </a:ext>
              </a:extLst>
            </p:cNvPr>
            <p:cNvSpPr txBox="1"/>
            <p:nvPr/>
          </p:nvSpPr>
          <p:spPr>
            <a:xfrm>
              <a:off x="923832" y="750547"/>
              <a:ext cx="1514568" cy="448841"/>
            </a:xfrm>
            <a:prstGeom prst="rect">
              <a:avLst/>
            </a:prstGeom>
          </p:spPr>
          <p:txBody>
            <a:bodyPr wrap="square" lIns="0" tIns="0" rIns="0" bIns="0" rtlCol="0" anchor="ctr" anchorCtr="0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ko-KR" altLang="en-US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기능 소개 </a:t>
              </a:r>
              <a:r>
                <a:rPr lang="en-US" altLang="ko-KR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– </a:t>
              </a:r>
              <a:r>
                <a:rPr lang="ko-KR" altLang="en-US" sz="2499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선정</a:t>
              </a:r>
              <a:endParaRPr 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  <p:sp>
          <p:nvSpPr>
            <p:cNvPr id="28" name="AutoShape 2">
              <a:extLst>
                <a:ext uri="{FF2B5EF4-FFF2-40B4-BE49-F238E27FC236}">
                  <a16:creationId xmlns:a16="http://schemas.microsoft.com/office/drawing/2014/main" id="{3102AFF7-A93B-433A-F1FF-F9294A8531E7}"/>
                </a:ext>
              </a:extLst>
            </p:cNvPr>
            <p:cNvSpPr/>
            <p:nvPr/>
          </p:nvSpPr>
          <p:spPr>
            <a:xfrm>
              <a:off x="860320" y="1347066"/>
              <a:ext cx="1233818" cy="0"/>
            </a:xfrm>
            <a:prstGeom prst="line">
              <a:avLst/>
            </a:prstGeom>
            <a:ln w="38100" cap="flat">
              <a:solidFill>
                <a:srgbClr val="090807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5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219200" y="2978086"/>
            <a:ext cx="15392400" cy="239401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Freeform 18"/>
          <p:cNvSpPr/>
          <p:nvPr/>
        </p:nvSpPr>
        <p:spPr>
          <a:xfrm>
            <a:off x="1943029" y="2628900"/>
            <a:ext cx="2247971" cy="698372"/>
          </a:xfrm>
          <a:custGeom>
            <a:avLst/>
            <a:gdLst/>
            <a:ahLst/>
            <a:cxnLst/>
            <a:rect l="l" t="t" r="r" b="b"/>
            <a:pathLst>
              <a:path w="592058" h="183933">
                <a:moveTo>
                  <a:pt x="91967" y="0"/>
                </a:moveTo>
                <a:lnTo>
                  <a:pt x="500091" y="0"/>
                </a:lnTo>
                <a:cubicBezTo>
                  <a:pt x="524483" y="0"/>
                  <a:pt x="547875" y="9689"/>
                  <a:pt x="565122" y="26936"/>
                </a:cubicBezTo>
                <a:cubicBezTo>
                  <a:pt x="582369" y="44184"/>
                  <a:pt x="592058" y="67576"/>
                  <a:pt x="592058" y="91967"/>
                </a:cubicBezTo>
                <a:lnTo>
                  <a:pt x="592058" y="91967"/>
                </a:lnTo>
                <a:cubicBezTo>
                  <a:pt x="592058" y="116358"/>
                  <a:pt x="582369" y="139750"/>
                  <a:pt x="565122" y="156997"/>
                </a:cubicBezTo>
                <a:cubicBezTo>
                  <a:pt x="547875" y="174244"/>
                  <a:pt x="524483" y="183933"/>
                  <a:pt x="500091" y="183933"/>
                </a:cubicBezTo>
                <a:lnTo>
                  <a:pt x="91967" y="183933"/>
                </a:lnTo>
                <a:cubicBezTo>
                  <a:pt x="67576" y="183933"/>
                  <a:pt x="44184" y="174244"/>
                  <a:pt x="26936" y="156997"/>
                </a:cubicBezTo>
                <a:cubicBezTo>
                  <a:pt x="9689" y="139750"/>
                  <a:pt x="0" y="116358"/>
                  <a:pt x="0" y="91967"/>
                </a:cubicBezTo>
                <a:lnTo>
                  <a:pt x="0" y="91967"/>
                </a:lnTo>
                <a:cubicBezTo>
                  <a:pt x="0" y="67576"/>
                  <a:pt x="9689" y="44184"/>
                  <a:pt x="26936" y="26936"/>
                </a:cubicBezTo>
                <a:cubicBezTo>
                  <a:pt x="44184" y="9689"/>
                  <a:pt x="67576" y="0"/>
                  <a:pt x="91967" y="0"/>
                </a:cubicBezTo>
                <a:close/>
              </a:path>
            </a:pathLst>
          </a:custGeom>
          <a:solidFill>
            <a:srgbClr val="090807"/>
          </a:solidFill>
        </p:spPr>
        <p:txBody>
          <a:bodyPr anchor="ctr" anchorCtr="1">
            <a:no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AI - Gemini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47800" y="3492088"/>
            <a:ext cx="14935200" cy="230832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3600" dirty="0"/>
              <a:t>선정된 </a:t>
            </a:r>
            <a:r>
              <a:rPr lang="ko-KR" altLang="en-US" sz="3600" dirty="0" err="1"/>
              <a:t>크리에이터들의</a:t>
            </a:r>
            <a:r>
              <a:rPr lang="ko-KR" altLang="en-US" sz="3600" dirty="0"/>
              <a:t> 채널 활성화 상태</a:t>
            </a:r>
            <a:endParaRPr lang="en-US" altLang="ko-KR" sz="3600" dirty="0"/>
          </a:p>
          <a:p>
            <a:pPr marL="742950" indent="-742950">
              <a:buAutoNum type="arabicPeriod"/>
            </a:pPr>
            <a:r>
              <a:rPr lang="ko-KR" altLang="en-US" sz="3600" dirty="0"/>
              <a:t>과거 광고 진행 유무</a:t>
            </a:r>
            <a:r>
              <a:rPr lang="en-US" altLang="ko-KR" sz="3600" dirty="0"/>
              <a:t>, </a:t>
            </a:r>
            <a:r>
              <a:rPr lang="ko-KR" altLang="en-US" sz="3600" dirty="0"/>
              <a:t>댓글을 통한 호응도 추측</a:t>
            </a:r>
            <a:endParaRPr lang="en-US" altLang="ko-KR" sz="3600" dirty="0"/>
          </a:p>
          <a:p>
            <a:pPr marL="742950" indent="-742950">
              <a:buAutoNum type="arabicPeriod"/>
            </a:pPr>
            <a:r>
              <a:rPr lang="ko-KR" altLang="en-US" sz="3600" dirty="0"/>
              <a:t>해당 </a:t>
            </a:r>
            <a:r>
              <a:rPr lang="en-US" altLang="ko-KR" sz="3600" dirty="0"/>
              <a:t>2</a:t>
            </a:r>
            <a:r>
              <a:rPr lang="ko-KR" altLang="en-US" sz="3600" dirty="0"/>
              <a:t>차 검수 근거와 함께 광고주들에게 매칭 정보 전달</a:t>
            </a:r>
            <a:endParaRPr lang="en-US" altLang="ko-KR" sz="3600" dirty="0"/>
          </a:p>
          <a:p>
            <a:pPr marL="742950" indent="-742950">
              <a:buAutoNum type="arabicPeriod"/>
            </a:pPr>
            <a:endParaRPr lang="en-US" altLang="ko-KR" sz="3600" dirty="0"/>
          </a:p>
        </p:txBody>
      </p:sp>
      <p:sp>
        <p:nvSpPr>
          <p:cNvPr id="38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219200" y="6864286"/>
            <a:ext cx="15392400" cy="1971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Freeform 18"/>
          <p:cNvSpPr/>
          <p:nvPr/>
        </p:nvSpPr>
        <p:spPr>
          <a:xfrm>
            <a:off x="1943029" y="6515100"/>
            <a:ext cx="2247971" cy="698372"/>
          </a:xfrm>
          <a:custGeom>
            <a:avLst/>
            <a:gdLst/>
            <a:ahLst/>
            <a:cxnLst/>
            <a:rect l="l" t="t" r="r" b="b"/>
            <a:pathLst>
              <a:path w="592058" h="183933">
                <a:moveTo>
                  <a:pt x="91967" y="0"/>
                </a:moveTo>
                <a:lnTo>
                  <a:pt x="500091" y="0"/>
                </a:lnTo>
                <a:cubicBezTo>
                  <a:pt x="524483" y="0"/>
                  <a:pt x="547875" y="9689"/>
                  <a:pt x="565122" y="26936"/>
                </a:cubicBezTo>
                <a:cubicBezTo>
                  <a:pt x="582369" y="44184"/>
                  <a:pt x="592058" y="67576"/>
                  <a:pt x="592058" y="91967"/>
                </a:cubicBezTo>
                <a:lnTo>
                  <a:pt x="592058" y="91967"/>
                </a:lnTo>
                <a:cubicBezTo>
                  <a:pt x="592058" y="116358"/>
                  <a:pt x="582369" y="139750"/>
                  <a:pt x="565122" y="156997"/>
                </a:cubicBezTo>
                <a:cubicBezTo>
                  <a:pt x="547875" y="174244"/>
                  <a:pt x="524483" y="183933"/>
                  <a:pt x="500091" y="183933"/>
                </a:cubicBezTo>
                <a:lnTo>
                  <a:pt x="91967" y="183933"/>
                </a:lnTo>
                <a:cubicBezTo>
                  <a:pt x="67576" y="183933"/>
                  <a:pt x="44184" y="174244"/>
                  <a:pt x="26936" y="156997"/>
                </a:cubicBezTo>
                <a:cubicBezTo>
                  <a:pt x="9689" y="139750"/>
                  <a:pt x="0" y="116358"/>
                  <a:pt x="0" y="91967"/>
                </a:cubicBezTo>
                <a:lnTo>
                  <a:pt x="0" y="91967"/>
                </a:lnTo>
                <a:cubicBezTo>
                  <a:pt x="0" y="67576"/>
                  <a:pt x="9689" y="44184"/>
                  <a:pt x="26936" y="26936"/>
                </a:cubicBezTo>
                <a:cubicBezTo>
                  <a:pt x="44184" y="9689"/>
                  <a:pt x="67576" y="0"/>
                  <a:pt x="91967" y="0"/>
                </a:cubicBezTo>
                <a:close/>
              </a:path>
            </a:pathLst>
          </a:custGeom>
          <a:solidFill>
            <a:srgbClr val="090807"/>
          </a:solidFill>
        </p:spPr>
        <p:txBody>
          <a:bodyPr anchor="ctr" anchorCtr="1">
            <a:no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예시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447800" y="7353300"/>
            <a:ext cx="14935200" cy="1200329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3600" dirty="0" err="1"/>
              <a:t>크리에이터</a:t>
            </a:r>
            <a:r>
              <a:rPr lang="ko-KR" altLang="en-US" sz="3600" dirty="0"/>
              <a:t> </a:t>
            </a:r>
            <a:r>
              <a:rPr lang="en-US" altLang="ko-KR" sz="3600" strike="sngStrike" dirty="0"/>
              <a:t>B</a:t>
            </a:r>
            <a:r>
              <a:rPr lang="en-US" altLang="ko-KR" sz="3600" dirty="0"/>
              <a:t>, </a:t>
            </a:r>
            <a:r>
              <a:rPr lang="en-US" altLang="ko-KR" sz="3600" strike="sngStrike" dirty="0"/>
              <a:t>D</a:t>
            </a:r>
            <a:r>
              <a:rPr lang="en-US" altLang="ko-KR" sz="3600" dirty="0"/>
              <a:t>: </a:t>
            </a:r>
            <a:r>
              <a:rPr lang="ko-KR" altLang="en-US" sz="3600" dirty="0"/>
              <a:t>댓글 호응 부적절</a:t>
            </a:r>
            <a:endParaRPr lang="en-US" altLang="ko-KR" sz="3600" dirty="0"/>
          </a:p>
          <a:p>
            <a:pPr marL="742950" indent="-742950">
              <a:buAutoNum type="arabicPeriod"/>
            </a:pPr>
            <a:r>
              <a:rPr lang="ko-KR" altLang="en-US" sz="3600" dirty="0" err="1"/>
              <a:t>크리에이터</a:t>
            </a:r>
            <a:r>
              <a:rPr lang="ko-KR" altLang="en-US" sz="3600" dirty="0"/>
              <a:t> </a:t>
            </a:r>
            <a:r>
              <a:rPr lang="en-US" altLang="ko-KR" sz="3600" dirty="0"/>
              <a:t>A, C: </a:t>
            </a:r>
            <a:r>
              <a:rPr lang="ko-KR" altLang="en-US" sz="3600" dirty="0"/>
              <a:t>조건 부합</a:t>
            </a:r>
            <a:r>
              <a:rPr lang="en-US" altLang="ko-KR" sz="3600" dirty="0"/>
              <a:t>, </a:t>
            </a:r>
            <a:r>
              <a:rPr lang="ko-KR" altLang="en-US" sz="3600" dirty="0"/>
              <a:t>최근 채널 활성 및 댓글 호응도 양호 </a:t>
            </a:r>
          </a:p>
        </p:txBody>
      </p:sp>
      <p:pic>
        <p:nvPicPr>
          <p:cNvPr id="13" name="그래픽 23" descr="목표 대상 그룹">
            <a:extLst>
              <a:ext uri="{FF2B5EF4-FFF2-40B4-BE49-F238E27FC236}">
                <a16:creationId xmlns:a16="http://schemas.microsoft.com/office/drawing/2014/main" id="{812A8EE9-8DD4-AECE-F92D-CC5B5DD09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48100" y="403467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534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560</Words>
  <Application>Microsoft Office PowerPoint</Application>
  <PresentationFormat>사용자 지정</PresentationFormat>
  <Paragraphs>111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Arial</vt:lpstr>
      <vt:lpstr>Calibri</vt:lpstr>
      <vt:lpstr>Source Han Sans KR</vt:lpstr>
      <vt:lpstr>맑은 고딕</vt:lpstr>
      <vt:lpstr>Source Han Sans KR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옐로우 블랙 깔끔한 보고서 프레젠테이션</dc:title>
  <dc:creator>김목종</dc:creator>
  <cp:lastModifiedBy>목종 김</cp:lastModifiedBy>
  <cp:revision>26</cp:revision>
  <dcterms:created xsi:type="dcterms:W3CDTF">2006-08-16T00:00:00Z</dcterms:created>
  <dcterms:modified xsi:type="dcterms:W3CDTF">2024-08-13T19:54:50Z</dcterms:modified>
  <dc:identifier>DAGNvotibg0</dc:identifier>
</cp:coreProperties>
</file>

<file path=docProps/thumbnail.jpeg>
</file>